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436" r:id="rId2"/>
    <p:sldId id="371" r:id="rId3"/>
    <p:sldId id="406" r:id="rId4"/>
    <p:sldId id="438" r:id="rId5"/>
    <p:sldId id="437" r:id="rId6"/>
    <p:sldId id="439" r:id="rId7"/>
    <p:sldId id="441" r:id="rId8"/>
    <p:sldId id="443" r:id="rId9"/>
    <p:sldId id="446" r:id="rId10"/>
    <p:sldId id="447" r:id="rId11"/>
    <p:sldId id="449" r:id="rId12"/>
    <p:sldId id="450" r:id="rId13"/>
    <p:sldId id="452" r:id="rId14"/>
    <p:sldId id="453" r:id="rId15"/>
    <p:sldId id="454" r:id="rId16"/>
    <p:sldId id="455" r:id="rId17"/>
    <p:sldId id="456" r:id="rId18"/>
    <p:sldId id="457" r:id="rId19"/>
    <p:sldId id="458" r:id="rId20"/>
    <p:sldId id="460" r:id="rId21"/>
    <p:sldId id="462" r:id="rId22"/>
    <p:sldId id="461" r:id="rId23"/>
    <p:sldId id="463" r:id="rId24"/>
    <p:sldId id="466" r:id="rId25"/>
    <p:sldId id="465" r:id="rId26"/>
    <p:sldId id="467" r:id="rId27"/>
    <p:sldId id="468" r:id="rId28"/>
  </p:sldIdLst>
  <p:sldSz cx="9144000" cy="6858000" type="screen4x3"/>
  <p:notesSz cx="6858000" cy="9144000"/>
  <p:defaultTextStyle>
    <a:defPPr>
      <a:defRPr lang="en-US"/>
    </a:defPPr>
    <a:lvl1pPr algn="l" defTabSz="457117"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17" algn="l" defTabSz="457117"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235" algn="l" defTabSz="457117"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352" algn="l" defTabSz="457117"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469" algn="l" defTabSz="457117"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587" algn="l" defTabSz="457117" rtl="0" eaLnBrk="1" latinLnBrk="0" hangingPunct="1">
      <a:defRPr kern="1200">
        <a:solidFill>
          <a:schemeClr val="tx1"/>
        </a:solidFill>
        <a:latin typeface="Arial" charset="0"/>
        <a:ea typeface="ＭＳ Ｐゴシック" charset="0"/>
        <a:cs typeface="ＭＳ Ｐゴシック" charset="0"/>
      </a:defRPr>
    </a:lvl6pPr>
    <a:lvl7pPr marL="2742704" algn="l" defTabSz="457117" rtl="0" eaLnBrk="1" latinLnBrk="0" hangingPunct="1">
      <a:defRPr kern="1200">
        <a:solidFill>
          <a:schemeClr val="tx1"/>
        </a:solidFill>
        <a:latin typeface="Arial" charset="0"/>
        <a:ea typeface="ＭＳ Ｐゴシック" charset="0"/>
        <a:cs typeface="ＭＳ Ｐゴシック" charset="0"/>
      </a:defRPr>
    </a:lvl7pPr>
    <a:lvl8pPr marL="3199821" algn="l" defTabSz="457117" rtl="0" eaLnBrk="1" latinLnBrk="0" hangingPunct="1">
      <a:defRPr kern="1200">
        <a:solidFill>
          <a:schemeClr val="tx1"/>
        </a:solidFill>
        <a:latin typeface="Arial" charset="0"/>
        <a:ea typeface="ＭＳ Ｐゴシック" charset="0"/>
        <a:cs typeface="ＭＳ Ｐゴシック" charset="0"/>
      </a:defRPr>
    </a:lvl8pPr>
    <a:lvl9pPr marL="3656939" algn="l" defTabSz="457117"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clrMru>
    <a:srgbClr val="008F00"/>
    <a:srgbClr val="0432FF"/>
    <a:srgbClr val="920101"/>
    <a:srgbClr val="FC0280"/>
    <a:srgbClr val="80FF07"/>
    <a:srgbClr val="CEBCFF"/>
    <a:srgbClr val="D10202"/>
    <a:srgbClr val="500000"/>
    <a:srgbClr val="0033CC"/>
    <a:srgbClr val="3FE2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5" autoAdjust="0"/>
    <p:restoredTop sz="99634" autoAdjust="0"/>
  </p:normalViewPr>
  <p:slideViewPr>
    <p:cSldViewPr snapToObjects="1">
      <p:cViewPr varScale="1">
        <p:scale>
          <a:sx n="82" d="100"/>
          <a:sy n="82" d="100"/>
        </p:scale>
        <p:origin x="176" y="368"/>
      </p:cViewPr>
      <p:guideLst>
        <p:guide orient="horz" pos="2160"/>
        <p:guide pos="2880"/>
      </p:guideLst>
    </p:cSldViewPr>
  </p:slideViewPr>
  <p:outlineViewPr>
    <p:cViewPr>
      <p:scale>
        <a:sx n="33" d="100"/>
        <a:sy n="33" d="100"/>
      </p:scale>
      <p:origin x="0" y="240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89ADB2-8830-3E4F-9C21-386BBEFF5ECC}" type="datetimeFigureOut">
              <a:rPr lang="en-US" smtClean="0"/>
              <a:pPr/>
              <a:t>6/18/20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1B9277-206D-B84E-BFFB-205D88D02D6E}" type="slidenum">
              <a:rPr lang="en-US" smtClean="0"/>
              <a:pPr/>
              <a:t>‹#›</a:t>
            </a:fld>
            <a:endParaRPr lang="en-US"/>
          </a:p>
        </p:txBody>
      </p:sp>
    </p:spTree>
    <p:extLst>
      <p:ext uri="{BB962C8B-B14F-4D97-AF65-F5344CB8AC3E}">
        <p14:creationId xmlns:p14="http://schemas.microsoft.com/office/powerpoint/2010/main" val="3707542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5F260B-6123-154B-904A-A1AB92F0D5FE}" type="datetimeFigureOut">
              <a:rPr lang="en-US" smtClean="0"/>
              <a:pPr/>
              <a:t>6/18/20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757CD8-65B6-324C-A34B-D149102AC0AE}" type="slidenum">
              <a:rPr lang="en-US" smtClean="0"/>
              <a:pPr/>
              <a:t>‹#›</a:t>
            </a:fld>
            <a:endParaRPr lang="en-US"/>
          </a:p>
        </p:txBody>
      </p:sp>
    </p:spTree>
    <p:extLst>
      <p:ext uri="{BB962C8B-B14F-4D97-AF65-F5344CB8AC3E}">
        <p14:creationId xmlns:p14="http://schemas.microsoft.com/office/powerpoint/2010/main" val="1460446761"/>
      </p:ext>
    </p:extLst>
  </p:cSld>
  <p:clrMap bg1="lt1" tx1="dk1" bg2="lt2" tx2="dk2" accent1="accent1" accent2="accent2" accent3="accent3" accent4="accent4" accent5="accent5" accent6="accent6" hlink="hlink" folHlink="folHlink"/>
  <p:hf hdr="0" ftr="0" dt="0"/>
  <p:notesStyle>
    <a:lvl1pPr marL="0" algn="l" defTabSz="457117" rtl="0" eaLnBrk="1" latinLnBrk="0" hangingPunct="1">
      <a:defRPr sz="1200" kern="1200">
        <a:solidFill>
          <a:schemeClr val="tx1"/>
        </a:solidFill>
        <a:latin typeface="+mn-lt"/>
        <a:ea typeface="+mn-ea"/>
        <a:cs typeface="+mn-cs"/>
      </a:defRPr>
    </a:lvl1pPr>
    <a:lvl2pPr marL="457117" algn="l" defTabSz="457117" rtl="0" eaLnBrk="1" latinLnBrk="0" hangingPunct="1">
      <a:defRPr sz="1200" kern="1200">
        <a:solidFill>
          <a:schemeClr val="tx1"/>
        </a:solidFill>
        <a:latin typeface="+mn-lt"/>
        <a:ea typeface="+mn-ea"/>
        <a:cs typeface="+mn-cs"/>
      </a:defRPr>
    </a:lvl2pPr>
    <a:lvl3pPr marL="914235" algn="l" defTabSz="457117" rtl="0" eaLnBrk="1" latinLnBrk="0" hangingPunct="1">
      <a:defRPr sz="1200" kern="1200">
        <a:solidFill>
          <a:schemeClr val="tx1"/>
        </a:solidFill>
        <a:latin typeface="+mn-lt"/>
        <a:ea typeface="+mn-ea"/>
        <a:cs typeface="+mn-cs"/>
      </a:defRPr>
    </a:lvl3pPr>
    <a:lvl4pPr marL="1371352" algn="l" defTabSz="457117" rtl="0" eaLnBrk="1" latinLnBrk="0" hangingPunct="1">
      <a:defRPr sz="1200" kern="1200">
        <a:solidFill>
          <a:schemeClr val="tx1"/>
        </a:solidFill>
        <a:latin typeface="+mn-lt"/>
        <a:ea typeface="+mn-ea"/>
        <a:cs typeface="+mn-cs"/>
      </a:defRPr>
    </a:lvl4pPr>
    <a:lvl5pPr marL="1828469" algn="l" defTabSz="457117" rtl="0" eaLnBrk="1" latinLnBrk="0" hangingPunct="1">
      <a:defRPr sz="1200" kern="1200">
        <a:solidFill>
          <a:schemeClr val="tx1"/>
        </a:solidFill>
        <a:latin typeface="+mn-lt"/>
        <a:ea typeface="+mn-ea"/>
        <a:cs typeface="+mn-cs"/>
      </a:defRPr>
    </a:lvl5pPr>
    <a:lvl6pPr marL="2285587" algn="l" defTabSz="457117" rtl="0" eaLnBrk="1" latinLnBrk="0" hangingPunct="1">
      <a:defRPr sz="1200" kern="1200">
        <a:solidFill>
          <a:schemeClr val="tx1"/>
        </a:solidFill>
        <a:latin typeface="+mn-lt"/>
        <a:ea typeface="+mn-ea"/>
        <a:cs typeface="+mn-cs"/>
      </a:defRPr>
    </a:lvl6pPr>
    <a:lvl7pPr marL="2742704" algn="l" defTabSz="457117" rtl="0" eaLnBrk="1" latinLnBrk="0" hangingPunct="1">
      <a:defRPr sz="1200" kern="1200">
        <a:solidFill>
          <a:schemeClr val="tx1"/>
        </a:solidFill>
        <a:latin typeface="+mn-lt"/>
        <a:ea typeface="+mn-ea"/>
        <a:cs typeface="+mn-cs"/>
      </a:defRPr>
    </a:lvl7pPr>
    <a:lvl8pPr marL="3199821" algn="l" defTabSz="457117" rtl="0" eaLnBrk="1" latinLnBrk="0" hangingPunct="1">
      <a:defRPr sz="1200" kern="1200">
        <a:solidFill>
          <a:schemeClr val="tx1"/>
        </a:solidFill>
        <a:latin typeface="+mn-lt"/>
        <a:ea typeface="+mn-ea"/>
        <a:cs typeface="+mn-cs"/>
      </a:defRPr>
    </a:lvl8pPr>
    <a:lvl9pPr marL="3656939" algn="l" defTabSz="45711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2108204"/>
            <a:ext cx="3810000" cy="1470025"/>
          </a:xfrm>
        </p:spPr>
        <p:txBody>
          <a:bodyPr/>
          <a:lstStyle/>
          <a:p>
            <a:r>
              <a:rPr lang="en-US" dirty="0"/>
              <a:t>Click to edit Master title style</a:t>
            </a:r>
          </a:p>
        </p:txBody>
      </p:sp>
      <p:sp>
        <p:nvSpPr>
          <p:cNvPr id="3" name="Subtitle 2"/>
          <p:cNvSpPr>
            <a:spLocks noGrp="1"/>
          </p:cNvSpPr>
          <p:nvPr>
            <p:ph type="subTitle" idx="1"/>
          </p:nvPr>
        </p:nvSpPr>
        <p:spPr>
          <a:xfrm>
            <a:off x="1371600" y="3962400"/>
            <a:ext cx="6400800" cy="1752600"/>
          </a:xfrm>
        </p:spPr>
        <p:txBody>
          <a:bodyPr/>
          <a:lstStyle>
            <a:lvl1pPr marL="0" indent="0" algn="ctr">
              <a:buNone/>
              <a:defRPr/>
            </a:lvl1pPr>
            <a:lvl2pPr marL="457117" indent="0" algn="ctr">
              <a:buNone/>
              <a:defRPr/>
            </a:lvl2pPr>
            <a:lvl3pPr marL="914235" indent="0" algn="ctr">
              <a:buNone/>
              <a:defRPr/>
            </a:lvl3pPr>
            <a:lvl4pPr marL="1371352" indent="0" algn="ctr">
              <a:buNone/>
              <a:defRPr/>
            </a:lvl4pPr>
            <a:lvl5pPr marL="1828469" indent="0" algn="ctr">
              <a:buNone/>
              <a:defRPr/>
            </a:lvl5pPr>
            <a:lvl6pPr marL="2285587" indent="0" algn="ctr">
              <a:buNone/>
              <a:defRPr/>
            </a:lvl6pPr>
            <a:lvl7pPr marL="2742704" indent="0" algn="ctr">
              <a:buNone/>
              <a:defRPr/>
            </a:lvl7pPr>
            <a:lvl8pPr marL="3199821" indent="0" algn="ctr">
              <a:buNone/>
              <a:defRPr/>
            </a:lvl8pPr>
            <a:lvl9pPr marL="3656939" indent="0" algn="ctr">
              <a:buNone/>
              <a:defRPr/>
            </a:lvl9pPr>
          </a:lstStyle>
          <a:p>
            <a:r>
              <a:rPr lang="en-US"/>
              <a:t>Click to edit Master subtitle style</a:t>
            </a:r>
          </a:p>
        </p:txBody>
      </p:sp>
    </p:spTree>
    <p:extLst>
      <p:ext uri="{BB962C8B-B14F-4D97-AF65-F5344CB8AC3E}">
        <p14:creationId xmlns:p14="http://schemas.microsoft.com/office/powerpoint/2010/main" val="23002887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96503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6" y="100013"/>
            <a:ext cx="1997075" cy="6184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6721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6"/>
          <p:cNvSpPr>
            <a:spLocks noGrp="1"/>
          </p:cNvSpPr>
          <p:nvPr>
            <p:ph type="dt" sz="half" idx="11"/>
          </p:nvPr>
        </p:nvSpPr>
        <p:spPr/>
        <p:txBody>
          <a:bodyPr/>
          <a:lstStyle>
            <a:lvl1pPr>
              <a:defRPr/>
            </a:lvl1pPr>
          </a:lstStyle>
          <a:p>
            <a:fld id="{103471C4-0DF0-FF4F-BCCC-44D2780D953F}" type="datetime1">
              <a:rPr lang="en-US" smtClean="0"/>
              <a:t>6/24/20</a:t>
            </a:fld>
            <a:endParaRPr lang="en-US"/>
          </a:p>
        </p:txBody>
      </p:sp>
      <p:sp>
        <p:nvSpPr>
          <p:cNvPr id="6" name="Slide Number Placeholder 17"/>
          <p:cNvSpPr>
            <a:spLocks noGrp="1"/>
          </p:cNvSpPr>
          <p:nvPr>
            <p:ph type="sldNum" sz="quarter" idx="12"/>
          </p:nvPr>
        </p:nvSpPr>
        <p:spPr/>
        <p:txBody>
          <a:bodyPr/>
          <a:lstStyle>
            <a:lvl1pPr>
              <a:defRPr/>
            </a:lvl1pPr>
          </a:lstStyle>
          <a:p>
            <a:fld id="{2BE1FEC3-8823-1349-926D-AB6C326E7D50}" type="slidenum">
              <a:rPr lang="en-US"/>
              <a:pPr/>
              <a:t>‹#›</a:t>
            </a:fld>
            <a:endParaRPr lang="en-US"/>
          </a:p>
        </p:txBody>
      </p:sp>
      <p:sp>
        <p:nvSpPr>
          <p:cNvPr id="8"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24362925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17" indent="0">
              <a:buNone/>
              <a:defRPr sz="1800"/>
            </a:lvl2pPr>
            <a:lvl3pPr marL="914235" indent="0">
              <a:buNone/>
              <a:defRPr sz="1600"/>
            </a:lvl3pPr>
            <a:lvl4pPr marL="1371352" indent="0">
              <a:buNone/>
              <a:defRPr sz="1400"/>
            </a:lvl4pPr>
            <a:lvl5pPr marL="1828469" indent="0">
              <a:buNone/>
              <a:defRPr sz="1400"/>
            </a:lvl5pPr>
            <a:lvl6pPr marL="2285587" indent="0">
              <a:buNone/>
              <a:defRPr sz="1400"/>
            </a:lvl6pPr>
            <a:lvl7pPr marL="2742704" indent="0">
              <a:buNone/>
              <a:defRPr sz="1400"/>
            </a:lvl7pPr>
            <a:lvl8pPr marL="3199821" indent="0">
              <a:buNone/>
              <a:defRPr sz="1400"/>
            </a:lvl8pPr>
            <a:lvl9pPr marL="3656939" indent="0">
              <a:buNone/>
              <a:defRPr sz="1400"/>
            </a:lvl9pPr>
          </a:lstStyle>
          <a:p>
            <a:pPr lvl="0"/>
            <a:r>
              <a:rPr lang="en-US"/>
              <a:t>Click to edit Master text styles</a:t>
            </a:r>
          </a:p>
        </p:txBody>
      </p:sp>
    </p:spTree>
    <p:extLst>
      <p:ext uri="{BB962C8B-B14F-4D97-AF65-F5344CB8AC3E}">
        <p14:creationId xmlns:p14="http://schemas.microsoft.com/office/powerpoint/2010/main" val="190347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5475" y="1257301"/>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7414" y="1257301"/>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6"/>
          <p:cNvSpPr>
            <a:spLocks noGrp="1"/>
          </p:cNvSpPr>
          <p:nvPr>
            <p:ph type="dt" sz="half" idx="11"/>
          </p:nvPr>
        </p:nvSpPr>
        <p:spPr/>
        <p:txBody>
          <a:bodyPr/>
          <a:lstStyle>
            <a:lvl1pPr>
              <a:defRPr/>
            </a:lvl1pPr>
          </a:lstStyle>
          <a:p>
            <a:fld id="{D47E2586-09A2-8443-97E9-9E1CC8856BFD}" type="datetime1">
              <a:rPr lang="en-US" smtClean="0"/>
              <a:t>6/24/20</a:t>
            </a:fld>
            <a:endParaRPr lang="en-US"/>
          </a:p>
        </p:txBody>
      </p:sp>
      <p:sp>
        <p:nvSpPr>
          <p:cNvPr id="7" name="Slide Number Placeholder 17"/>
          <p:cNvSpPr>
            <a:spLocks noGrp="1"/>
          </p:cNvSpPr>
          <p:nvPr>
            <p:ph type="sldNum" sz="quarter" idx="12"/>
          </p:nvPr>
        </p:nvSpPr>
        <p:spPr/>
        <p:txBody>
          <a:bodyPr/>
          <a:lstStyle>
            <a:lvl1pPr>
              <a:defRPr/>
            </a:lvl1pPr>
          </a:lstStyle>
          <a:p>
            <a:fld id="{33900595-0495-7D41-9213-486E137F5EBE}" type="slidenum">
              <a:rPr lang="en-US"/>
              <a:pPr/>
              <a:t>‹#›</a:t>
            </a:fld>
            <a:endParaRPr lang="en-US"/>
          </a:p>
        </p:txBody>
      </p:sp>
      <p:sp>
        <p:nvSpPr>
          <p:cNvPr id="8"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33530556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17" indent="0">
              <a:buNone/>
              <a:defRPr sz="2000" b="1"/>
            </a:lvl2pPr>
            <a:lvl3pPr marL="914235" indent="0">
              <a:buNone/>
              <a:defRPr sz="1800" b="1"/>
            </a:lvl3pPr>
            <a:lvl4pPr marL="1371352" indent="0">
              <a:buNone/>
              <a:defRPr sz="1600" b="1"/>
            </a:lvl4pPr>
            <a:lvl5pPr marL="1828469" indent="0">
              <a:buNone/>
              <a:defRPr sz="1600" b="1"/>
            </a:lvl5pPr>
            <a:lvl6pPr marL="2285587" indent="0">
              <a:buNone/>
              <a:defRPr sz="1600" b="1"/>
            </a:lvl6pPr>
            <a:lvl7pPr marL="2742704" indent="0">
              <a:buNone/>
              <a:defRPr sz="1600" b="1"/>
            </a:lvl7pPr>
            <a:lvl8pPr marL="3199821" indent="0">
              <a:buNone/>
              <a:defRPr sz="1600" b="1"/>
            </a:lvl8pPr>
            <a:lvl9pPr marL="36569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17" indent="0">
              <a:buNone/>
              <a:defRPr sz="2000" b="1"/>
            </a:lvl2pPr>
            <a:lvl3pPr marL="914235" indent="0">
              <a:buNone/>
              <a:defRPr sz="1800" b="1"/>
            </a:lvl3pPr>
            <a:lvl4pPr marL="1371352" indent="0">
              <a:buNone/>
              <a:defRPr sz="1600" b="1"/>
            </a:lvl4pPr>
            <a:lvl5pPr marL="1828469" indent="0">
              <a:buNone/>
              <a:defRPr sz="1600" b="1"/>
            </a:lvl5pPr>
            <a:lvl6pPr marL="2285587" indent="0">
              <a:buNone/>
              <a:defRPr sz="1600" b="1"/>
            </a:lvl6pPr>
            <a:lvl7pPr marL="2742704" indent="0">
              <a:buNone/>
              <a:defRPr sz="1600" b="1"/>
            </a:lvl7pPr>
            <a:lvl8pPr marL="3199821" indent="0">
              <a:buNone/>
              <a:defRPr sz="1600" b="1"/>
            </a:lvl8pPr>
            <a:lvl9pPr marL="36569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16"/>
          <p:cNvSpPr>
            <a:spLocks noGrp="1"/>
          </p:cNvSpPr>
          <p:nvPr>
            <p:ph type="dt" sz="half" idx="11"/>
          </p:nvPr>
        </p:nvSpPr>
        <p:spPr/>
        <p:txBody>
          <a:bodyPr/>
          <a:lstStyle>
            <a:lvl1pPr>
              <a:defRPr/>
            </a:lvl1pPr>
          </a:lstStyle>
          <a:p>
            <a:fld id="{E8002B35-DFF4-9049-843D-44A6085D396E}" type="datetime1">
              <a:rPr lang="en-US" smtClean="0"/>
              <a:t>6/24/20</a:t>
            </a:fld>
            <a:endParaRPr lang="en-US"/>
          </a:p>
        </p:txBody>
      </p:sp>
      <p:sp>
        <p:nvSpPr>
          <p:cNvPr id="9" name="Slide Number Placeholder 17"/>
          <p:cNvSpPr>
            <a:spLocks noGrp="1"/>
          </p:cNvSpPr>
          <p:nvPr>
            <p:ph type="sldNum" sz="quarter" idx="12"/>
          </p:nvPr>
        </p:nvSpPr>
        <p:spPr/>
        <p:txBody>
          <a:bodyPr/>
          <a:lstStyle>
            <a:lvl1pPr>
              <a:defRPr/>
            </a:lvl1pPr>
          </a:lstStyle>
          <a:p>
            <a:fld id="{8B105637-6452-3041-BF3C-C91CFF1D2D73}" type="slidenum">
              <a:rPr lang="en-US"/>
              <a:pPr/>
              <a:t>‹#›</a:t>
            </a:fld>
            <a:endParaRPr lang="en-US"/>
          </a:p>
        </p:txBody>
      </p:sp>
      <p:sp>
        <p:nvSpPr>
          <p:cNvPr id="10" name="Footer Placeholder 15"/>
          <p:cNvSpPr>
            <a:spLocks noGrp="1"/>
          </p:cNvSpPr>
          <p:nvPr>
            <p:ph type="ftr" sz="quarter" idx="1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14498295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16"/>
          <p:cNvSpPr>
            <a:spLocks noGrp="1"/>
          </p:cNvSpPr>
          <p:nvPr>
            <p:ph type="dt" sz="half" idx="11"/>
          </p:nvPr>
        </p:nvSpPr>
        <p:spPr/>
        <p:txBody>
          <a:bodyPr/>
          <a:lstStyle>
            <a:lvl1pPr>
              <a:defRPr/>
            </a:lvl1pPr>
          </a:lstStyle>
          <a:p>
            <a:fld id="{0F057E37-0DE7-3940-BEF3-BD3052280F27}" type="datetime1">
              <a:rPr lang="en-US" smtClean="0"/>
              <a:t>6/24/20</a:t>
            </a:fld>
            <a:endParaRPr lang="en-US"/>
          </a:p>
        </p:txBody>
      </p:sp>
      <p:sp>
        <p:nvSpPr>
          <p:cNvPr id="5" name="Slide Number Placeholder 17"/>
          <p:cNvSpPr>
            <a:spLocks noGrp="1"/>
          </p:cNvSpPr>
          <p:nvPr>
            <p:ph type="sldNum" sz="quarter" idx="12"/>
          </p:nvPr>
        </p:nvSpPr>
        <p:spPr/>
        <p:txBody>
          <a:bodyPr/>
          <a:lstStyle>
            <a:lvl1pPr>
              <a:defRPr/>
            </a:lvl1pPr>
          </a:lstStyle>
          <a:p>
            <a:fld id="{3B1C5E0C-B6CC-CC4D-A1D7-431A14614F40}" type="slidenum">
              <a:rPr lang="en-US"/>
              <a:pPr/>
              <a:t>‹#›</a:t>
            </a:fld>
            <a:endParaRPr lang="en-US"/>
          </a:p>
        </p:txBody>
      </p:sp>
      <p:sp>
        <p:nvSpPr>
          <p:cNvPr id="6"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39825839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16"/>
          <p:cNvSpPr>
            <a:spLocks noGrp="1"/>
          </p:cNvSpPr>
          <p:nvPr>
            <p:ph type="dt" sz="half" idx="11"/>
          </p:nvPr>
        </p:nvSpPr>
        <p:spPr/>
        <p:txBody>
          <a:bodyPr/>
          <a:lstStyle>
            <a:lvl1pPr>
              <a:defRPr/>
            </a:lvl1pPr>
          </a:lstStyle>
          <a:p>
            <a:fld id="{779F7A2C-FB4C-AC44-A88F-A5CBCF0D32EC}" type="datetime1">
              <a:rPr lang="en-US" smtClean="0"/>
              <a:t>6/24/20</a:t>
            </a:fld>
            <a:endParaRPr lang="en-US"/>
          </a:p>
        </p:txBody>
      </p:sp>
      <p:sp>
        <p:nvSpPr>
          <p:cNvPr id="4" name="Slide Number Placeholder 17"/>
          <p:cNvSpPr>
            <a:spLocks noGrp="1"/>
          </p:cNvSpPr>
          <p:nvPr>
            <p:ph type="sldNum" sz="quarter" idx="12"/>
          </p:nvPr>
        </p:nvSpPr>
        <p:spPr/>
        <p:txBody>
          <a:bodyPr/>
          <a:lstStyle>
            <a:lvl1pPr>
              <a:defRPr/>
            </a:lvl1pPr>
          </a:lstStyle>
          <a:p>
            <a:fld id="{11FED4F5-065D-3F47-BC26-E608D4320160}" type="slidenum">
              <a:rPr lang="en-US"/>
              <a:pPr/>
              <a:t>‹#›</a:t>
            </a:fld>
            <a:endParaRPr lang="en-US"/>
          </a:p>
        </p:txBody>
      </p:sp>
      <p:sp>
        <p:nvSpPr>
          <p:cNvPr id="5"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36700383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17" indent="0">
              <a:buNone/>
              <a:defRPr sz="1200"/>
            </a:lvl2pPr>
            <a:lvl3pPr marL="914235" indent="0">
              <a:buNone/>
              <a:defRPr sz="1000"/>
            </a:lvl3pPr>
            <a:lvl4pPr marL="1371352" indent="0">
              <a:buNone/>
              <a:defRPr sz="900"/>
            </a:lvl4pPr>
            <a:lvl5pPr marL="1828469" indent="0">
              <a:buNone/>
              <a:defRPr sz="900"/>
            </a:lvl5pPr>
            <a:lvl6pPr marL="2285587" indent="0">
              <a:buNone/>
              <a:defRPr sz="900"/>
            </a:lvl6pPr>
            <a:lvl7pPr marL="2742704" indent="0">
              <a:buNone/>
              <a:defRPr sz="900"/>
            </a:lvl7pPr>
            <a:lvl8pPr marL="3199821" indent="0">
              <a:buNone/>
              <a:defRPr sz="900"/>
            </a:lvl8pPr>
            <a:lvl9pPr marL="3656939" indent="0">
              <a:buNone/>
              <a:defRPr sz="900"/>
            </a:lvl9pPr>
          </a:lstStyle>
          <a:p>
            <a:pPr lvl="0"/>
            <a:r>
              <a:rPr lang="en-US"/>
              <a:t>Click to edit Master text styles</a:t>
            </a:r>
          </a:p>
        </p:txBody>
      </p:sp>
      <p:sp>
        <p:nvSpPr>
          <p:cNvPr id="6" name="Date Placeholder 16"/>
          <p:cNvSpPr>
            <a:spLocks noGrp="1"/>
          </p:cNvSpPr>
          <p:nvPr>
            <p:ph type="dt" sz="half" idx="11"/>
          </p:nvPr>
        </p:nvSpPr>
        <p:spPr/>
        <p:txBody>
          <a:bodyPr/>
          <a:lstStyle>
            <a:lvl1pPr>
              <a:defRPr/>
            </a:lvl1pPr>
          </a:lstStyle>
          <a:p>
            <a:fld id="{F522DC46-DCD4-5941-8454-39336897E19D}" type="datetime1">
              <a:rPr lang="en-US" smtClean="0"/>
              <a:t>6/24/20</a:t>
            </a:fld>
            <a:endParaRPr lang="en-US"/>
          </a:p>
        </p:txBody>
      </p:sp>
      <p:sp>
        <p:nvSpPr>
          <p:cNvPr id="7" name="Slide Number Placeholder 17"/>
          <p:cNvSpPr>
            <a:spLocks noGrp="1"/>
          </p:cNvSpPr>
          <p:nvPr>
            <p:ph type="sldNum" sz="quarter" idx="12"/>
          </p:nvPr>
        </p:nvSpPr>
        <p:spPr/>
        <p:txBody>
          <a:bodyPr/>
          <a:lstStyle>
            <a:lvl1pPr>
              <a:defRPr/>
            </a:lvl1pPr>
          </a:lstStyle>
          <a:p>
            <a:fld id="{8BC245A3-4723-5549-B5C0-92DD3A2F6AFA}" type="slidenum">
              <a:rPr lang="en-US"/>
              <a:pPr/>
              <a:t>‹#›</a:t>
            </a:fld>
            <a:endParaRPr lang="en-US"/>
          </a:p>
        </p:txBody>
      </p:sp>
      <p:sp>
        <p:nvSpPr>
          <p:cNvPr id="8"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Tree>
    <p:extLst>
      <p:ext uri="{BB962C8B-B14F-4D97-AF65-F5344CB8AC3E}">
        <p14:creationId xmlns:p14="http://schemas.microsoft.com/office/powerpoint/2010/main" val="52432944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17" indent="0">
              <a:buNone/>
              <a:defRPr sz="2800"/>
            </a:lvl2pPr>
            <a:lvl3pPr marL="914235" indent="0">
              <a:buNone/>
              <a:defRPr sz="2400"/>
            </a:lvl3pPr>
            <a:lvl4pPr marL="1371352" indent="0">
              <a:buNone/>
              <a:defRPr sz="2000"/>
            </a:lvl4pPr>
            <a:lvl5pPr marL="1828469" indent="0">
              <a:buNone/>
              <a:defRPr sz="2000"/>
            </a:lvl5pPr>
            <a:lvl6pPr marL="2285587" indent="0">
              <a:buNone/>
              <a:defRPr sz="2000"/>
            </a:lvl6pPr>
            <a:lvl7pPr marL="2742704" indent="0">
              <a:buNone/>
              <a:defRPr sz="2000"/>
            </a:lvl7pPr>
            <a:lvl8pPr marL="3199821" indent="0">
              <a:buNone/>
              <a:defRPr sz="2000"/>
            </a:lvl8pPr>
            <a:lvl9pPr marL="365693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17" indent="0">
              <a:buNone/>
              <a:defRPr sz="1200"/>
            </a:lvl2pPr>
            <a:lvl3pPr marL="914235" indent="0">
              <a:buNone/>
              <a:defRPr sz="1000"/>
            </a:lvl3pPr>
            <a:lvl4pPr marL="1371352" indent="0">
              <a:buNone/>
              <a:defRPr sz="900"/>
            </a:lvl4pPr>
            <a:lvl5pPr marL="1828469" indent="0">
              <a:buNone/>
              <a:defRPr sz="900"/>
            </a:lvl5pPr>
            <a:lvl6pPr marL="2285587" indent="0">
              <a:buNone/>
              <a:defRPr sz="900"/>
            </a:lvl6pPr>
            <a:lvl7pPr marL="2742704" indent="0">
              <a:buNone/>
              <a:defRPr sz="900"/>
            </a:lvl7pPr>
            <a:lvl8pPr marL="3199821" indent="0">
              <a:buNone/>
              <a:defRPr sz="900"/>
            </a:lvl8pPr>
            <a:lvl9pPr marL="3656939" indent="0">
              <a:buNone/>
              <a:defRPr sz="900"/>
            </a:lvl9pPr>
          </a:lstStyle>
          <a:p>
            <a:pPr lvl="0"/>
            <a:r>
              <a:rPr lang="en-US"/>
              <a:t>Click to edit Master text styles</a:t>
            </a:r>
          </a:p>
        </p:txBody>
      </p:sp>
    </p:spTree>
    <p:extLst>
      <p:ext uri="{BB962C8B-B14F-4D97-AF65-F5344CB8AC3E}">
        <p14:creationId xmlns:p14="http://schemas.microsoft.com/office/powerpoint/2010/main" val="12510849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30300" y="100014"/>
            <a:ext cx="6870700" cy="657225"/>
          </a:xfrm>
          <a:prstGeom prst="rect">
            <a:avLst/>
          </a:prstGeom>
          <a:noFill/>
          <a:ln w="9525">
            <a:noFill/>
            <a:miter lim="800000"/>
            <a:headEnd/>
            <a:tailEnd/>
          </a:ln>
          <a:effectLst/>
        </p:spPr>
        <p:txBody>
          <a:bodyPr vert="horz" wrap="square" lIns="91423" tIns="45712" rIns="91423" bIns="45712"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25476" y="1257301"/>
            <a:ext cx="7991475" cy="5027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12" rIns="0" bIns="457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Line 8"/>
          <p:cNvSpPr>
            <a:spLocks noChangeShapeType="1"/>
          </p:cNvSpPr>
          <p:nvPr/>
        </p:nvSpPr>
        <p:spPr bwMode="auto">
          <a:xfrm>
            <a:off x="1173164" y="817563"/>
            <a:ext cx="6827837" cy="0"/>
          </a:xfrm>
          <a:prstGeom prst="line">
            <a:avLst/>
          </a:prstGeom>
          <a:noFill/>
          <a:ln w="57150" cmpd="thickThin">
            <a:solidFill>
              <a:schemeClr val="tx1"/>
            </a:solidFill>
            <a:round/>
            <a:headEnd/>
            <a:tailEnd/>
          </a:ln>
          <a:effectLst/>
        </p:spPr>
        <p:txBody>
          <a:bodyPr lIns="91423" tIns="45712" rIns="91423" bIns="45712"/>
          <a:lstStyle/>
          <a:p>
            <a:pPr fontAlgn="auto">
              <a:spcBef>
                <a:spcPts val="0"/>
              </a:spcBef>
              <a:spcAft>
                <a:spcPts val="0"/>
              </a:spcAft>
              <a:defRPr/>
            </a:pPr>
            <a:endParaRPr lang="en-US" dirty="0">
              <a:latin typeface="+mn-lt"/>
              <a:ea typeface="+mn-ea"/>
              <a:cs typeface="+mn-cs"/>
            </a:endParaRPr>
          </a:p>
        </p:txBody>
      </p:sp>
      <p:sp>
        <p:nvSpPr>
          <p:cNvPr id="16" name="Footer Placeholder 15"/>
          <p:cNvSpPr>
            <a:spLocks noGrp="1"/>
          </p:cNvSpPr>
          <p:nvPr>
            <p:ph type="ftr" sz="quarter" idx="3"/>
          </p:nvPr>
        </p:nvSpPr>
        <p:spPr>
          <a:xfrm>
            <a:off x="3124200" y="6400801"/>
            <a:ext cx="2895600" cy="365125"/>
          </a:xfrm>
          <a:prstGeom prst="rect">
            <a:avLst/>
          </a:prstGeom>
        </p:spPr>
        <p:txBody>
          <a:bodyPr vert="horz" wrap="square" lIns="91423" tIns="45712" rIns="91423" bIns="45712" numCol="1" anchor="ctr" anchorCtr="0" compatLnSpc="1">
            <a:prstTxWarp prst="textNoShape">
              <a:avLst/>
            </a:prstTxWarp>
          </a:bodyPr>
          <a:lstStyle>
            <a:lvl1pPr algn="ctr">
              <a:defRPr sz="1200">
                <a:solidFill>
                  <a:srgbClr val="898989"/>
                </a:solidFill>
              </a:defRPr>
            </a:lvl1pPr>
          </a:lstStyle>
          <a:p>
            <a:r>
              <a:rPr lang="en-US"/>
              <a:t>Dmitry Malyshev, Probabilistic catalogs</a:t>
            </a:r>
            <a:endParaRPr lang="en-US" dirty="0"/>
          </a:p>
        </p:txBody>
      </p:sp>
      <p:sp>
        <p:nvSpPr>
          <p:cNvPr id="17" name="Date Placeholder 16"/>
          <p:cNvSpPr>
            <a:spLocks noGrp="1"/>
          </p:cNvSpPr>
          <p:nvPr>
            <p:ph type="dt" sz="half" idx="2"/>
          </p:nvPr>
        </p:nvSpPr>
        <p:spPr>
          <a:xfrm>
            <a:off x="625475" y="6400801"/>
            <a:ext cx="2133600" cy="365125"/>
          </a:xfrm>
          <a:prstGeom prst="rect">
            <a:avLst/>
          </a:prstGeom>
        </p:spPr>
        <p:txBody>
          <a:bodyPr vert="horz" wrap="square" lIns="91423" tIns="45712" rIns="91423" bIns="45712" numCol="1" anchor="ctr" anchorCtr="0" compatLnSpc="1">
            <a:prstTxWarp prst="textNoShape">
              <a:avLst/>
            </a:prstTxWarp>
          </a:bodyPr>
          <a:lstStyle>
            <a:lvl1pPr>
              <a:defRPr sz="1200" b="1">
                <a:solidFill>
                  <a:srgbClr val="3333CC"/>
                </a:solidFill>
              </a:defRPr>
            </a:lvl1pPr>
          </a:lstStyle>
          <a:p>
            <a:fld id="{04DC5BFA-818F-8D40-A035-7726C59AF3B0}" type="datetime1">
              <a:rPr lang="en-US" smtClean="0"/>
              <a:t>6/24/20</a:t>
            </a:fld>
            <a:endParaRPr lang="en-US"/>
          </a:p>
        </p:txBody>
      </p:sp>
      <p:sp>
        <p:nvSpPr>
          <p:cNvPr id="18" name="Slide Number Placeholder 17"/>
          <p:cNvSpPr>
            <a:spLocks noGrp="1"/>
          </p:cNvSpPr>
          <p:nvPr>
            <p:ph type="sldNum" sz="quarter" idx="4"/>
          </p:nvPr>
        </p:nvSpPr>
        <p:spPr>
          <a:xfrm>
            <a:off x="6553200" y="6356351"/>
            <a:ext cx="2133600" cy="365125"/>
          </a:xfrm>
          <a:prstGeom prst="rect">
            <a:avLst/>
          </a:prstGeom>
        </p:spPr>
        <p:txBody>
          <a:bodyPr vert="horz" wrap="square" lIns="91423" tIns="45712" rIns="91423" bIns="45712" numCol="1" anchor="ctr" anchorCtr="0" compatLnSpc="1">
            <a:prstTxWarp prst="textNoShape">
              <a:avLst/>
            </a:prstTxWarp>
          </a:bodyPr>
          <a:lstStyle>
            <a:lvl1pPr algn="r">
              <a:defRPr sz="1200" b="1">
                <a:solidFill>
                  <a:srgbClr val="3333CC"/>
                </a:solidFill>
              </a:defRPr>
            </a:lvl1pPr>
          </a:lstStyle>
          <a:p>
            <a:fld id="{C0E3A5C4-944E-9249-BF19-30D09D029497}" type="slidenum">
              <a:rPr lang="en-US"/>
              <a:pPr/>
              <a:t>‹#›</a:t>
            </a:fld>
            <a:endParaRPr lang="en-US"/>
          </a:p>
        </p:txBody>
      </p:sp>
      <p:pic>
        <p:nvPicPr>
          <p:cNvPr id="11" name="Picture 10"/>
          <p:cNvPicPr>
            <a:picLocks noChangeAspect="1"/>
          </p:cNvPicPr>
          <p:nvPr userDrawn="1"/>
        </p:nvPicPr>
        <p:blipFill>
          <a:blip r:embed="rId13"/>
          <a:stretch>
            <a:fillRect/>
          </a:stretch>
        </p:blipFill>
        <p:spPr>
          <a:xfrm>
            <a:off x="50800" y="167005"/>
            <a:ext cx="1397000" cy="747395"/>
          </a:xfrm>
          <a:prstGeom prst="rect">
            <a:avLst/>
          </a:prstGeom>
        </p:spPr>
      </p:pic>
      <p:pic>
        <p:nvPicPr>
          <p:cNvPr id="10" name="Picture 9" descr="fermi-logo.jpg">
            <a:extLst>
              <a:ext uri="{FF2B5EF4-FFF2-40B4-BE49-F238E27FC236}">
                <a16:creationId xmlns:a16="http://schemas.microsoft.com/office/drawing/2014/main" id="{F011B667-A8F3-B847-8C94-A4BC88CB2B3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153400" y="42342"/>
            <a:ext cx="891647" cy="7840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dt="0"/>
  <p:txStyles>
    <p:titleStyle>
      <a:lvl1pPr algn="ctr" rtl="0" fontAlgn="base">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117"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235"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352"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469"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838" indent="-342838" algn="l" rtl="0" fontAlgn="base">
        <a:spcBef>
          <a:spcPct val="20000"/>
        </a:spcBef>
        <a:spcAft>
          <a:spcPct val="0"/>
        </a:spcAft>
        <a:buChar char="•"/>
        <a:defRPr sz="2000" b="1">
          <a:solidFill>
            <a:schemeClr val="tx1"/>
          </a:solidFill>
          <a:latin typeface="+mn-lt"/>
          <a:ea typeface="ＭＳ Ｐゴシック" charset="0"/>
          <a:cs typeface="ＭＳ Ｐゴシック" charset="0"/>
        </a:defRPr>
      </a:lvl1pPr>
      <a:lvl2pPr marL="742816" indent="-285698" algn="l" rtl="0" fontAlgn="base">
        <a:spcBef>
          <a:spcPct val="20000"/>
        </a:spcBef>
        <a:spcAft>
          <a:spcPct val="0"/>
        </a:spcAft>
        <a:buChar char="–"/>
        <a:defRPr sz="2000" b="1">
          <a:solidFill>
            <a:srgbClr val="0033CC"/>
          </a:solidFill>
          <a:latin typeface="+mn-lt"/>
          <a:ea typeface="ＭＳ Ｐゴシック" pitchFamily="-112" charset="-128"/>
        </a:defRPr>
      </a:lvl2pPr>
      <a:lvl3pPr marL="1142793" indent="-228559" algn="l" rtl="0" fontAlgn="base">
        <a:spcBef>
          <a:spcPct val="20000"/>
        </a:spcBef>
        <a:spcAft>
          <a:spcPct val="0"/>
        </a:spcAft>
        <a:buChar char="•"/>
        <a:defRPr sz="2000" b="1">
          <a:solidFill>
            <a:srgbClr val="FF0000"/>
          </a:solidFill>
          <a:latin typeface="+mn-lt"/>
          <a:ea typeface="ＭＳ Ｐゴシック" pitchFamily="-112" charset="-128"/>
        </a:defRPr>
      </a:lvl3pPr>
      <a:lvl4pPr marL="1599911" indent="-228559" algn="l" rtl="0" fontAlgn="base">
        <a:spcBef>
          <a:spcPct val="20000"/>
        </a:spcBef>
        <a:spcAft>
          <a:spcPct val="0"/>
        </a:spcAft>
        <a:buChar char="–"/>
        <a:defRPr b="1">
          <a:solidFill>
            <a:schemeClr val="tx1"/>
          </a:solidFill>
          <a:latin typeface="+mn-lt"/>
          <a:ea typeface="ＭＳ Ｐゴシック" pitchFamily="-112" charset="-128"/>
        </a:defRPr>
      </a:lvl4pPr>
      <a:lvl5pPr marL="2057028" indent="-228559" algn="l" rtl="0" fontAlgn="base">
        <a:spcBef>
          <a:spcPct val="20000"/>
        </a:spcBef>
        <a:spcAft>
          <a:spcPct val="0"/>
        </a:spcAft>
        <a:buChar char="»"/>
        <a:defRPr b="1">
          <a:solidFill>
            <a:schemeClr val="tx1"/>
          </a:solidFill>
          <a:latin typeface="+mn-lt"/>
          <a:ea typeface="ＭＳ Ｐゴシック" pitchFamily="-112" charset="-128"/>
        </a:defRPr>
      </a:lvl5pPr>
      <a:lvl6pPr marL="2514145" indent="-228559"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262" indent="-228559"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8380" indent="-228559"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5497" indent="-228559"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117" rtl="0" eaLnBrk="1" latinLnBrk="0" hangingPunct="1">
        <a:defRPr sz="1800" kern="1200">
          <a:solidFill>
            <a:schemeClr val="tx1"/>
          </a:solidFill>
          <a:latin typeface="+mn-lt"/>
          <a:ea typeface="+mn-ea"/>
          <a:cs typeface="+mn-cs"/>
        </a:defRPr>
      </a:lvl1pPr>
      <a:lvl2pPr marL="457117" algn="l" defTabSz="457117" rtl="0" eaLnBrk="1" latinLnBrk="0" hangingPunct="1">
        <a:defRPr sz="1800" kern="1200">
          <a:solidFill>
            <a:schemeClr val="tx1"/>
          </a:solidFill>
          <a:latin typeface="+mn-lt"/>
          <a:ea typeface="+mn-ea"/>
          <a:cs typeface="+mn-cs"/>
        </a:defRPr>
      </a:lvl2pPr>
      <a:lvl3pPr marL="914235" algn="l" defTabSz="457117" rtl="0" eaLnBrk="1" latinLnBrk="0" hangingPunct="1">
        <a:defRPr sz="1800" kern="1200">
          <a:solidFill>
            <a:schemeClr val="tx1"/>
          </a:solidFill>
          <a:latin typeface="+mn-lt"/>
          <a:ea typeface="+mn-ea"/>
          <a:cs typeface="+mn-cs"/>
        </a:defRPr>
      </a:lvl3pPr>
      <a:lvl4pPr marL="1371352" algn="l" defTabSz="457117" rtl="0" eaLnBrk="1" latinLnBrk="0" hangingPunct="1">
        <a:defRPr sz="1800" kern="1200">
          <a:solidFill>
            <a:schemeClr val="tx1"/>
          </a:solidFill>
          <a:latin typeface="+mn-lt"/>
          <a:ea typeface="+mn-ea"/>
          <a:cs typeface="+mn-cs"/>
        </a:defRPr>
      </a:lvl4pPr>
      <a:lvl5pPr marL="1828469" algn="l" defTabSz="457117" rtl="0" eaLnBrk="1" latinLnBrk="0" hangingPunct="1">
        <a:defRPr sz="1800" kern="1200">
          <a:solidFill>
            <a:schemeClr val="tx1"/>
          </a:solidFill>
          <a:latin typeface="+mn-lt"/>
          <a:ea typeface="+mn-ea"/>
          <a:cs typeface="+mn-cs"/>
        </a:defRPr>
      </a:lvl5pPr>
      <a:lvl6pPr marL="2285587" algn="l" defTabSz="457117" rtl="0" eaLnBrk="1" latinLnBrk="0" hangingPunct="1">
        <a:defRPr sz="1800" kern="1200">
          <a:solidFill>
            <a:schemeClr val="tx1"/>
          </a:solidFill>
          <a:latin typeface="+mn-lt"/>
          <a:ea typeface="+mn-ea"/>
          <a:cs typeface="+mn-cs"/>
        </a:defRPr>
      </a:lvl6pPr>
      <a:lvl7pPr marL="2742704" algn="l" defTabSz="457117" rtl="0" eaLnBrk="1" latinLnBrk="0" hangingPunct="1">
        <a:defRPr sz="1800" kern="1200">
          <a:solidFill>
            <a:schemeClr val="tx1"/>
          </a:solidFill>
          <a:latin typeface="+mn-lt"/>
          <a:ea typeface="+mn-ea"/>
          <a:cs typeface="+mn-cs"/>
        </a:defRPr>
      </a:lvl7pPr>
      <a:lvl8pPr marL="3199821" algn="l" defTabSz="457117" rtl="0" eaLnBrk="1" latinLnBrk="0" hangingPunct="1">
        <a:defRPr sz="1800" kern="1200">
          <a:solidFill>
            <a:schemeClr val="tx1"/>
          </a:solidFill>
          <a:latin typeface="+mn-lt"/>
          <a:ea typeface="+mn-ea"/>
          <a:cs typeface="+mn-cs"/>
        </a:defRPr>
      </a:lvl8pPr>
      <a:lvl9pPr marL="3656939" algn="l" defTabSz="4571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9A7796-1D23-3A4C-8528-907F0A5B2B05}"/>
              </a:ext>
            </a:extLst>
          </p:cNvPr>
          <p:cNvSpPr txBox="1">
            <a:spLocks/>
          </p:cNvSpPr>
          <p:nvPr/>
        </p:nvSpPr>
        <p:spPr bwMode="auto">
          <a:xfrm>
            <a:off x="-4354" y="1226775"/>
            <a:ext cx="9144000" cy="1655762"/>
          </a:xfrm>
          <a:prstGeom prst="rect">
            <a:avLst/>
          </a:prstGeom>
          <a:noFill/>
          <a:ln w="9525">
            <a:noFill/>
            <a:miter lim="800000"/>
            <a:headEnd/>
            <a:tailEnd/>
          </a:ln>
          <a:effectLst/>
        </p:spPr>
        <p:txBody>
          <a:bodyPr vert="horz" wrap="square" lIns="91423" tIns="45712" rIns="91423" bIns="45712" numCol="1" anchor="ctr" anchorCtr="0" compatLnSpc="1">
            <a:prstTxWarp prst="textNoShape">
              <a:avLst/>
            </a:prstTxWarp>
            <a:normAutofit fontScale="90000" lnSpcReduction="10000"/>
          </a:bodyPr>
          <a:lstStyle>
            <a:lvl1pPr algn="ctr" rtl="0" fontAlgn="base">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fontAlgn="base">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117"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235"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352"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469"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a:lstStyle>
          <a:p>
            <a:pPr defTabSz="914400"/>
            <a:r>
              <a:rPr lang="en-US" sz="4000" kern="0" dirty="0"/>
              <a:t>Machine learning for </a:t>
            </a:r>
            <a:br>
              <a:rPr lang="en-US" sz="4000" kern="0" dirty="0"/>
            </a:br>
            <a:r>
              <a:rPr lang="en-US" sz="4000" kern="0" dirty="0"/>
              <a:t>probabilistic catalogs:</a:t>
            </a:r>
            <a:br>
              <a:rPr lang="en-US" sz="4000" kern="0" dirty="0"/>
            </a:br>
            <a:r>
              <a:rPr lang="en-US" sz="4000" kern="0" dirty="0"/>
              <a:t>an example of Fermi LAT point sources</a:t>
            </a:r>
          </a:p>
        </p:txBody>
      </p:sp>
      <p:sp>
        <p:nvSpPr>
          <p:cNvPr id="5" name="Subtitle 2">
            <a:extLst>
              <a:ext uri="{FF2B5EF4-FFF2-40B4-BE49-F238E27FC236}">
                <a16:creationId xmlns:a16="http://schemas.microsoft.com/office/drawing/2014/main" id="{FC2BE540-B860-9A4A-B695-8176434A358D}"/>
              </a:ext>
            </a:extLst>
          </p:cNvPr>
          <p:cNvSpPr txBox="1">
            <a:spLocks/>
          </p:cNvSpPr>
          <p:nvPr/>
        </p:nvSpPr>
        <p:spPr bwMode="auto">
          <a:xfrm>
            <a:off x="0" y="3640605"/>
            <a:ext cx="9144000" cy="1655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12" rIns="0" bIns="45712" numCol="1" anchor="t" anchorCtr="0" compatLnSpc="1">
            <a:prstTxWarp prst="textNoShape">
              <a:avLst/>
            </a:prstTxWarp>
          </a:bodyPr>
          <a:lstStyle>
            <a:lvl1pPr marL="0" indent="0" algn="ctr" rtl="0" fontAlgn="base">
              <a:spcBef>
                <a:spcPct val="20000"/>
              </a:spcBef>
              <a:spcAft>
                <a:spcPct val="0"/>
              </a:spcAft>
              <a:buNone/>
              <a:defRPr sz="2000" b="1">
                <a:solidFill>
                  <a:schemeClr val="tx1"/>
                </a:solidFill>
                <a:latin typeface="+mn-lt"/>
                <a:ea typeface="ＭＳ Ｐゴシック" charset="0"/>
                <a:cs typeface="ＭＳ Ｐゴシック" charset="0"/>
              </a:defRPr>
            </a:lvl1pPr>
            <a:lvl2pPr marL="457117" indent="0" algn="ctr" rtl="0" fontAlgn="base">
              <a:spcBef>
                <a:spcPct val="20000"/>
              </a:spcBef>
              <a:spcAft>
                <a:spcPct val="0"/>
              </a:spcAft>
              <a:buNone/>
              <a:defRPr sz="2000" b="1">
                <a:solidFill>
                  <a:srgbClr val="0033CC"/>
                </a:solidFill>
                <a:latin typeface="+mn-lt"/>
                <a:ea typeface="ＭＳ Ｐゴシック" pitchFamily="-112" charset="-128"/>
              </a:defRPr>
            </a:lvl2pPr>
            <a:lvl3pPr marL="914235" indent="0" algn="ctr" rtl="0" fontAlgn="base">
              <a:spcBef>
                <a:spcPct val="20000"/>
              </a:spcBef>
              <a:spcAft>
                <a:spcPct val="0"/>
              </a:spcAft>
              <a:buNone/>
              <a:defRPr sz="2000" b="1">
                <a:solidFill>
                  <a:srgbClr val="FF0000"/>
                </a:solidFill>
                <a:latin typeface="+mn-lt"/>
                <a:ea typeface="ＭＳ Ｐゴシック" pitchFamily="-112" charset="-128"/>
              </a:defRPr>
            </a:lvl3pPr>
            <a:lvl4pPr marL="1371352" indent="0" algn="ctr" rtl="0" fontAlgn="base">
              <a:spcBef>
                <a:spcPct val="20000"/>
              </a:spcBef>
              <a:spcAft>
                <a:spcPct val="0"/>
              </a:spcAft>
              <a:buNone/>
              <a:defRPr b="1">
                <a:solidFill>
                  <a:schemeClr val="tx1"/>
                </a:solidFill>
                <a:latin typeface="+mn-lt"/>
                <a:ea typeface="ＭＳ Ｐゴシック" pitchFamily="-112" charset="-128"/>
              </a:defRPr>
            </a:lvl4pPr>
            <a:lvl5pPr marL="1828469" indent="0" algn="ctr" rtl="0" fontAlgn="base">
              <a:spcBef>
                <a:spcPct val="20000"/>
              </a:spcBef>
              <a:spcAft>
                <a:spcPct val="0"/>
              </a:spcAft>
              <a:buNone/>
              <a:defRPr b="1">
                <a:solidFill>
                  <a:schemeClr val="tx1"/>
                </a:solidFill>
                <a:latin typeface="+mn-lt"/>
                <a:ea typeface="ＭＳ Ｐゴシック" pitchFamily="-112" charset="-128"/>
              </a:defRPr>
            </a:lvl5pPr>
            <a:lvl6pPr marL="2285587"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2704"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199821"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6939"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pPr defTabSz="914400"/>
            <a:r>
              <a:rPr lang="en-US" kern="0" dirty="0"/>
              <a:t>Dmitry Malyshev</a:t>
            </a:r>
          </a:p>
          <a:p>
            <a:pPr defTabSz="914400"/>
            <a:r>
              <a:rPr lang="en-US" kern="0" dirty="0"/>
              <a:t>with Aakash Bhat</a:t>
            </a:r>
          </a:p>
        </p:txBody>
      </p:sp>
      <p:sp>
        <p:nvSpPr>
          <p:cNvPr id="6" name="TextBox 5">
            <a:extLst>
              <a:ext uri="{FF2B5EF4-FFF2-40B4-BE49-F238E27FC236}">
                <a16:creationId xmlns:a16="http://schemas.microsoft.com/office/drawing/2014/main" id="{15D96DD3-D1AE-8842-9F0A-358E6F930792}"/>
              </a:ext>
            </a:extLst>
          </p:cNvPr>
          <p:cNvSpPr txBox="1"/>
          <p:nvPr/>
        </p:nvSpPr>
        <p:spPr>
          <a:xfrm>
            <a:off x="3335161" y="6054435"/>
            <a:ext cx="2464970" cy="646331"/>
          </a:xfrm>
          <a:prstGeom prst="rect">
            <a:avLst/>
          </a:prstGeom>
          <a:noFill/>
        </p:spPr>
        <p:txBody>
          <a:bodyPr wrap="none" rtlCol="0">
            <a:spAutoFit/>
          </a:bodyPr>
          <a:lstStyle/>
          <a:p>
            <a:pPr algn="ctr"/>
            <a:r>
              <a:rPr lang="en-US" dirty="0"/>
              <a:t>Gamma group meeting </a:t>
            </a:r>
          </a:p>
          <a:p>
            <a:pPr algn="ctr"/>
            <a:r>
              <a:rPr lang="en-US" dirty="0"/>
              <a:t>June 25, 2020 ECAP </a:t>
            </a:r>
          </a:p>
        </p:txBody>
      </p:sp>
      <p:pic>
        <p:nvPicPr>
          <p:cNvPr id="7" name="Picture 6" descr="fermi-logo.jpg">
            <a:extLst>
              <a:ext uri="{FF2B5EF4-FFF2-40B4-BE49-F238E27FC236}">
                <a16:creationId xmlns:a16="http://schemas.microsoft.com/office/drawing/2014/main" id="{4C5D1F93-0FB7-5A43-878B-194A63966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42342"/>
            <a:ext cx="1425047" cy="1253058"/>
          </a:xfrm>
          <a:prstGeom prst="rect">
            <a:avLst/>
          </a:prstGeom>
        </p:spPr>
      </p:pic>
      <p:pic>
        <p:nvPicPr>
          <p:cNvPr id="8" name="Picture 7" descr="Screen Shot 2019-12-17 at 5.26.48 PM.png">
            <a:extLst>
              <a:ext uri="{FF2B5EF4-FFF2-40B4-BE49-F238E27FC236}">
                <a16:creationId xmlns:a16="http://schemas.microsoft.com/office/drawing/2014/main" id="{1957BB63-0B5E-844E-969E-618C35319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34" y="76200"/>
            <a:ext cx="2895600" cy="472411"/>
          </a:xfrm>
          <a:prstGeom prst="rect">
            <a:avLst/>
          </a:prstGeom>
        </p:spPr>
      </p:pic>
      <p:pic>
        <p:nvPicPr>
          <p:cNvPr id="9" name="Picture 8">
            <a:extLst>
              <a:ext uri="{FF2B5EF4-FFF2-40B4-BE49-F238E27FC236}">
                <a16:creationId xmlns:a16="http://schemas.microsoft.com/office/drawing/2014/main" id="{B183FDD8-793A-3045-A117-1ABB83E8D749}"/>
              </a:ext>
            </a:extLst>
          </p:cNvPr>
          <p:cNvPicPr>
            <a:picLocks noChangeAspect="1"/>
          </p:cNvPicPr>
          <p:nvPr/>
        </p:nvPicPr>
        <p:blipFill>
          <a:blip r:embed="rId4"/>
          <a:stretch>
            <a:fillRect/>
          </a:stretch>
        </p:blipFill>
        <p:spPr>
          <a:xfrm>
            <a:off x="119641" y="5791200"/>
            <a:ext cx="1709159" cy="914400"/>
          </a:xfrm>
          <a:prstGeom prst="rect">
            <a:avLst/>
          </a:prstGeom>
        </p:spPr>
      </p:pic>
      <p:pic>
        <p:nvPicPr>
          <p:cNvPr id="10" name="Picture 9" descr="HESS.pdf">
            <a:extLst>
              <a:ext uri="{FF2B5EF4-FFF2-40B4-BE49-F238E27FC236}">
                <a16:creationId xmlns:a16="http://schemas.microsoft.com/office/drawing/2014/main" id="{3F815319-2F20-374C-B970-5561C61F2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7590" y="4585487"/>
            <a:ext cx="1237457" cy="1053313"/>
          </a:xfrm>
          <a:prstGeom prst="rect">
            <a:avLst/>
          </a:prstGeom>
          <a:solidFill>
            <a:schemeClr val="bg1"/>
          </a:solidFill>
          <a:ln>
            <a:solidFill>
              <a:srgbClr val="FFFFFF"/>
            </a:solidFill>
          </a:ln>
        </p:spPr>
      </p:pic>
      <p:pic>
        <p:nvPicPr>
          <p:cNvPr id="11" name="Picture 10" descr="CTA_blue.pdf">
            <a:extLst>
              <a:ext uri="{FF2B5EF4-FFF2-40B4-BE49-F238E27FC236}">
                <a16:creationId xmlns:a16="http://schemas.microsoft.com/office/drawing/2014/main" id="{67A88446-CA8E-E147-B183-4DBA920F9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1010" y="5827566"/>
            <a:ext cx="1566790" cy="1030434"/>
          </a:xfrm>
          <a:prstGeom prst="rect">
            <a:avLst/>
          </a:prstGeom>
        </p:spPr>
      </p:pic>
    </p:spTree>
    <p:extLst>
      <p:ext uri="{BB962C8B-B14F-4D97-AF65-F5344CB8AC3E}">
        <p14:creationId xmlns:p14="http://schemas.microsoft.com/office/powerpoint/2010/main" val="3601412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D9CDF6-214D-8040-9D53-E112ACF4A1D0}"/>
              </a:ext>
            </a:extLst>
          </p:cNvPr>
          <p:cNvSpPr>
            <a:spLocks noGrp="1"/>
          </p:cNvSpPr>
          <p:nvPr>
            <p:ph sz="half" idx="1"/>
          </p:nvPr>
        </p:nvSpPr>
        <p:spPr>
          <a:xfrm>
            <a:off x="625475" y="1257301"/>
            <a:ext cx="3919538" cy="5027613"/>
          </a:xfrm>
        </p:spPr>
        <p:txBody>
          <a:bodyPr wrap="square" anchor="t">
            <a:normAutofit/>
          </a:bodyPr>
          <a:lstStyle/>
          <a:p>
            <a:pPr>
              <a:lnSpc>
                <a:spcPct val="90000"/>
              </a:lnSpc>
            </a:pPr>
            <a:r>
              <a:rPr lang="en-US" sz="2000" dirty="0">
                <a:solidFill>
                  <a:schemeClr val="tx1"/>
                </a:solidFill>
              </a:rPr>
              <a:t>The problem is that in standard catalogs one has to choose a hard threshold, i.e., 4σ</a:t>
            </a:r>
            <a:r>
              <a:rPr lang="en-US" sz="2000" dirty="0"/>
              <a:t> or</a:t>
            </a:r>
            <a:r>
              <a:rPr lang="en-US" sz="2000" dirty="0">
                <a:solidFill>
                  <a:schemeClr val="tx1"/>
                </a:solidFill>
              </a:rPr>
              <a:t> 5</a:t>
            </a:r>
            <a:r>
              <a:rPr lang="en-US" sz="2000" dirty="0"/>
              <a:t>σ.</a:t>
            </a:r>
          </a:p>
          <a:p>
            <a:pPr>
              <a:lnSpc>
                <a:spcPct val="90000"/>
              </a:lnSpc>
            </a:pPr>
            <a:r>
              <a:rPr lang="en-US" sz="2000" dirty="0">
                <a:solidFill>
                  <a:schemeClr val="tx1"/>
                </a:solidFill>
              </a:rPr>
              <a:t>The idea of probabilistic catalogs is to replace the hard threshold by a soft one, e.g., probability</a:t>
            </a:r>
            <a:endParaRPr lang="en-US" sz="2000" dirty="0"/>
          </a:p>
          <a:p>
            <a:pPr lvl="1">
              <a:lnSpc>
                <a:spcPct val="90000"/>
              </a:lnSpc>
            </a:pPr>
            <a:r>
              <a:rPr lang="en-US" sz="1800" dirty="0">
                <a:solidFill>
                  <a:srgbClr val="0432FF"/>
                </a:solidFill>
              </a:rPr>
              <a:t>Then the user can select a threshold for his or her needs:</a:t>
            </a:r>
          </a:p>
          <a:p>
            <a:pPr lvl="2">
              <a:lnSpc>
                <a:spcPct val="90000"/>
              </a:lnSpc>
            </a:pPr>
            <a:r>
              <a:rPr lang="en-US" sz="1600" dirty="0"/>
              <a:t>High probability threshold for a clean sample</a:t>
            </a:r>
          </a:p>
          <a:p>
            <a:pPr lvl="2">
              <a:lnSpc>
                <a:spcPct val="90000"/>
              </a:lnSpc>
            </a:pPr>
            <a:r>
              <a:rPr lang="en-US" sz="1600" dirty="0"/>
              <a:t>Low probability threshold for a complete sample</a:t>
            </a:r>
          </a:p>
        </p:txBody>
      </p:sp>
      <p:sp>
        <p:nvSpPr>
          <p:cNvPr id="4" name="Slide Number Placeholder 3">
            <a:extLst>
              <a:ext uri="{FF2B5EF4-FFF2-40B4-BE49-F238E27FC236}">
                <a16:creationId xmlns:a16="http://schemas.microsoft.com/office/drawing/2014/main" id="{D3E5A0E6-541A-934A-BC17-F58B1FBC945D}"/>
              </a:ext>
            </a:extLst>
          </p:cNvPr>
          <p:cNvSpPr>
            <a:spLocks noGrp="1"/>
          </p:cNvSpPr>
          <p:nvPr>
            <p:ph type="sldNum" sz="quarter" idx="12"/>
          </p:nvPr>
        </p:nvSpPr>
        <p:spPr>
          <a:xfrm>
            <a:off x="6553200" y="6356351"/>
            <a:ext cx="2133600" cy="365125"/>
          </a:xfrm>
        </p:spPr>
        <p:txBody>
          <a:bodyPr wrap="square" anchor="ctr">
            <a:normAutofit/>
          </a:bodyPr>
          <a:lstStyle/>
          <a:p>
            <a:pPr>
              <a:spcAft>
                <a:spcPts val="600"/>
              </a:spcAft>
            </a:pPr>
            <a:fld id="{2BE1FEC3-8823-1349-926D-AB6C326E7D50}" type="slidenum">
              <a:rPr lang="en-US" smtClean="0"/>
              <a:pPr>
                <a:spcAft>
                  <a:spcPts val="600"/>
                </a:spcAft>
              </a:pPr>
              <a:t>10</a:t>
            </a:fld>
            <a:endParaRPr lang="en-US"/>
          </a:p>
        </p:txBody>
      </p:sp>
      <p:sp>
        <p:nvSpPr>
          <p:cNvPr id="5" name="Footer Placeholder 4">
            <a:extLst>
              <a:ext uri="{FF2B5EF4-FFF2-40B4-BE49-F238E27FC236}">
                <a16:creationId xmlns:a16="http://schemas.microsoft.com/office/drawing/2014/main" id="{6CA3D69E-E5B2-FA46-A2EE-59A932E5D0D4}"/>
              </a:ext>
            </a:extLst>
          </p:cNvPr>
          <p:cNvSpPr>
            <a:spLocks noGrp="1"/>
          </p:cNvSpPr>
          <p:nvPr>
            <p:ph type="ftr" sz="quarter" idx="3"/>
          </p:nvPr>
        </p:nvSpPr>
        <p:spPr>
          <a:xfrm>
            <a:off x="3124200" y="6400801"/>
            <a:ext cx="2895600" cy="365125"/>
          </a:xfrm>
        </p:spPr>
        <p:txBody>
          <a:bodyPr wrap="square" anchor="ctr">
            <a:normAutofit/>
          </a:bodyPr>
          <a:lstStyle/>
          <a:p>
            <a:pPr>
              <a:spcAft>
                <a:spcPts val="600"/>
              </a:spcAft>
            </a:pPr>
            <a:r>
              <a:rPr lang="en-US"/>
              <a:t>Dmitry Malyshev, Probabilistic catalogs</a:t>
            </a:r>
            <a:endParaRPr lang="en-US" dirty="0"/>
          </a:p>
        </p:txBody>
      </p:sp>
      <p:sp>
        <p:nvSpPr>
          <p:cNvPr id="2" name="Title 1">
            <a:extLst>
              <a:ext uri="{FF2B5EF4-FFF2-40B4-BE49-F238E27FC236}">
                <a16:creationId xmlns:a16="http://schemas.microsoft.com/office/drawing/2014/main" id="{FDEC7891-3BFD-A345-AABC-C264B4624F8A}"/>
              </a:ext>
            </a:extLst>
          </p:cNvPr>
          <p:cNvSpPr>
            <a:spLocks noGrp="1"/>
          </p:cNvSpPr>
          <p:nvPr>
            <p:ph type="title"/>
          </p:nvPr>
        </p:nvSpPr>
        <p:spPr>
          <a:xfrm>
            <a:off x="1130300" y="100014"/>
            <a:ext cx="6870700" cy="657225"/>
          </a:xfrm>
        </p:spPr>
        <p:txBody>
          <a:bodyPr wrap="square" anchor="ctr">
            <a:normAutofit/>
          </a:bodyPr>
          <a:lstStyle/>
          <a:p>
            <a:r>
              <a:rPr lang="en-US" dirty="0"/>
              <a:t>Clean and complete samples?</a:t>
            </a:r>
          </a:p>
        </p:txBody>
      </p:sp>
      <p:pic>
        <p:nvPicPr>
          <p:cNvPr id="6" name="Picture 5" descr="A close up of a map&#10;&#10;Description automatically generated">
            <a:extLst>
              <a:ext uri="{FF2B5EF4-FFF2-40B4-BE49-F238E27FC236}">
                <a16:creationId xmlns:a16="http://schemas.microsoft.com/office/drawing/2014/main" id="{056436DC-6823-8545-B2C8-FC98B374030E}"/>
              </a:ext>
            </a:extLst>
          </p:cNvPr>
          <p:cNvPicPr>
            <a:picLocks noChangeAspect="1"/>
          </p:cNvPicPr>
          <p:nvPr/>
        </p:nvPicPr>
        <p:blipFill>
          <a:blip r:embed="rId2"/>
          <a:stretch>
            <a:fillRect/>
          </a:stretch>
        </p:blipFill>
        <p:spPr>
          <a:xfrm>
            <a:off x="4767263" y="1371600"/>
            <a:ext cx="3919537" cy="3547180"/>
          </a:xfrm>
          <a:prstGeom prst="rect">
            <a:avLst/>
          </a:prstGeom>
          <a:noFill/>
        </p:spPr>
      </p:pic>
      <p:sp>
        <p:nvSpPr>
          <p:cNvPr id="7" name="TextBox 6">
            <a:extLst>
              <a:ext uri="{FF2B5EF4-FFF2-40B4-BE49-F238E27FC236}">
                <a16:creationId xmlns:a16="http://schemas.microsoft.com/office/drawing/2014/main" id="{DD18AF62-5FE1-C746-933F-9AD0D1747CA6}"/>
              </a:ext>
            </a:extLst>
          </p:cNvPr>
          <p:cNvSpPr txBox="1"/>
          <p:nvPr/>
        </p:nvSpPr>
        <p:spPr>
          <a:xfrm>
            <a:off x="6553200" y="4952647"/>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cxnSp>
        <p:nvCxnSpPr>
          <p:cNvPr id="8" name="Straight Arrow Connector 7">
            <a:extLst>
              <a:ext uri="{FF2B5EF4-FFF2-40B4-BE49-F238E27FC236}">
                <a16:creationId xmlns:a16="http://schemas.microsoft.com/office/drawing/2014/main" id="{5BDFACBE-754A-0247-90D1-ADFD6EA79323}"/>
              </a:ext>
            </a:extLst>
          </p:cNvPr>
          <p:cNvCxnSpPr>
            <a:cxnSpLocks/>
          </p:cNvCxnSpPr>
          <p:nvPr/>
        </p:nvCxnSpPr>
        <p:spPr>
          <a:xfrm>
            <a:off x="5867400" y="2305242"/>
            <a:ext cx="0" cy="2190558"/>
          </a:xfrm>
          <a:prstGeom prst="straightConnector1">
            <a:avLst/>
          </a:prstGeom>
          <a:ln>
            <a:solidFill>
              <a:schemeClr val="accent2"/>
            </a:solidFill>
            <a:prstDash val="dash"/>
            <a:tailEnd type="none"/>
          </a:ln>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62617D1D-D8D4-4245-B7FA-065C2D103BAF}"/>
              </a:ext>
            </a:extLst>
          </p:cNvPr>
          <p:cNvCxnSpPr/>
          <p:nvPr/>
        </p:nvCxnSpPr>
        <p:spPr>
          <a:xfrm>
            <a:off x="5669280" y="3048000"/>
            <a:ext cx="38100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C8740EC-FA22-2840-A330-ABA6B0D80DC8}"/>
              </a:ext>
            </a:extLst>
          </p:cNvPr>
          <p:cNvCxnSpPr>
            <a:cxnSpLocks/>
          </p:cNvCxnSpPr>
          <p:nvPr/>
        </p:nvCxnSpPr>
        <p:spPr>
          <a:xfrm flipH="1">
            <a:off x="5669280" y="3044952"/>
            <a:ext cx="384048" cy="384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Freeform 14">
            <a:extLst>
              <a:ext uri="{FF2B5EF4-FFF2-40B4-BE49-F238E27FC236}">
                <a16:creationId xmlns:a16="http://schemas.microsoft.com/office/drawing/2014/main" id="{ED9C60F8-0B4D-4D4F-AC66-6B96481CCD37}"/>
              </a:ext>
            </a:extLst>
          </p:cNvPr>
          <p:cNvSpPr/>
          <p:nvPr/>
        </p:nvSpPr>
        <p:spPr>
          <a:xfrm>
            <a:off x="5440679" y="3640424"/>
            <a:ext cx="838201" cy="422980"/>
          </a:xfrm>
          <a:custGeom>
            <a:avLst/>
            <a:gdLst>
              <a:gd name="connsiteX0" fmla="*/ 0 w 1439333"/>
              <a:gd name="connsiteY0" fmla="*/ 887354 h 887354"/>
              <a:gd name="connsiteX1" fmla="*/ 609600 w 1439333"/>
              <a:gd name="connsiteY1" fmla="*/ 582554 h 887354"/>
              <a:gd name="connsiteX2" fmla="*/ 829733 w 1439333"/>
              <a:gd name="connsiteY2" fmla="*/ 159221 h 887354"/>
              <a:gd name="connsiteX3" fmla="*/ 1337733 w 1439333"/>
              <a:gd name="connsiteY3" fmla="*/ 6821 h 887354"/>
              <a:gd name="connsiteX4" fmla="*/ 1439333 w 1439333"/>
              <a:gd name="connsiteY4" fmla="*/ 40687 h 88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333" h="887354">
                <a:moveTo>
                  <a:pt x="0" y="887354"/>
                </a:moveTo>
                <a:cubicBezTo>
                  <a:pt x="235655" y="795631"/>
                  <a:pt x="471311" y="703909"/>
                  <a:pt x="609600" y="582554"/>
                </a:cubicBezTo>
                <a:cubicBezTo>
                  <a:pt x="747889" y="461199"/>
                  <a:pt x="708378" y="255176"/>
                  <a:pt x="829733" y="159221"/>
                </a:cubicBezTo>
                <a:cubicBezTo>
                  <a:pt x="951088" y="63266"/>
                  <a:pt x="1236133" y="26577"/>
                  <a:pt x="1337733" y="6821"/>
                </a:cubicBezTo>
                <a:cubicBezTo>
                  <a:pt x="1439333" y="-12935"/>
                  <a:pt x="1439333" y="13876"/>
                  <a:pt x="1439333" y="40687"/>
                </a:cubicBezTo>
              </a:path>
            </a:pathLst>
          </a:custGeom>
          <a:noFill/>
          <a:ln w="254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2640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catalogs and machine learning</a:t>
            </a:r>
          </a:p>
        </p:txBody>
      </p:sp>
      <p:sp>
        <p:nvSpPr>
          <p:cNvPr id="3" name="Content Placeholder 2"/>
          <p:cNvSpPr>
            <a:spLocks noGrp="1"/>
          </p:cNvSpPr>
          <p:nvPr>
            <p:ph idx="1"/>
          </p:nvPr>
        </p:nvSpPr>
        <p:spPr/>
        <p:txBody>
          <a:bodyPr/>
          <a:lstStyle/>
          <a:p>
            <a:r>
              <a:rPr lang="en-US" dirty="0"/>
              <a:t>How do we find the probabilities for associations of sources?</a:t>
            </a:r>
          </a:p>
          <a:p>
            <a:pPr lvl="1"/>
            <a:r>
              <a:rPr lang="en-US" dirty="0"/>
              <a:t>For example, how do we estimate the probability that a particular unassociated source is a pulsar or an AGN?</a:t>
            </a:r>
          </a:p>
          <a:p>
            <a:r>
              <a:rPr lang="en-US" dirty="0"/>
              <a:t>Machine learning (ML) is a natural framework for this task:</a:t>
            </a:r>
          </a:p>
          <a:p>
            <a:pPr lvl="1"/>
            <a:r>
              <a:rPr lang="en-US" dirty="0"/>
              <a:t>We start with a list of sources with known classifications and “train” ML algorithms to estimate the probabilities of classes given the characteristics of sources, such as spectral index, position on the sky, total flux, variability etc.</a:t>
            </a:r>
          </a:p>
          <a:p>
            <a:pPr lvl="1"/>
            <a:r>
              <a:rPr lang="en-US" dirty="0"/>
              <a:t>Many ML algorithms can take source features as input and output probabilities of classes. We will use</a:t>
            </a:r>
          </a:p>
          <a:p>
            <a:pPr lvl="2"/>
            <a:r>
              <a:rPr lang="en-US" dirty="0"/>
              <a:t>Random Forests (RF)</a:t>
            </a:r>
          </a:p>
          <a:p>
            <a:pPr lvl="2"/>
            <a:r>
              <a:rPr lang="en-US" dirty="0"/>
              <a:t>Boosted Decision Trees (BDT)</a:t>
            </a:r>
          </a:p>
          <a:p>
            <a:pPr lvl="2"/>
            <a:r>
              <a:rPr lang="en-US" dirty="0"/>
              <a:t>Logistic Regression (LR)</a:t>
            </a:r>
          </a:p>
          <a:p>
            <a:pPr lvl="2"/>
            <a:r>
              <a:rPr lang="en-US" dirty="0"/>
              <a:t>Neural Networks (NN)</a:t>
            </a:r>
          </a:p>
        </p:txBody>
      </p:sp>
      <p:sp>
        <p:nvSpPr>
          <p:cNvPr id="4" name="Slide Number Placeholder 3"/>
          <p:cNvSpPr>
            <a:spLocks noGrp="1"/>
          </p:cNvSpPr>
          <p:nvPr>
            <p:ph type="sldNum" sz="quarter" idx="12"/>
          </p:nvPr>
        </p:nvSpPr>
        <p:spPr/>
        <p:txBody>
          <a:bodyPr/>
          <a:lstStyle/>
          <a:p>
            <a:fld id="{2BE1FEC3-8823-1349-926D-AB6C326E7D50}" type="slidenum">
              <a:rPr lang="en-US" smtClean="0"/>
              <a:pPr/>
              <a:t>11</a:t>
            </a:fld>
            <a:endParaRPr lang="en-US"/>
          </a:p>
        </p:txBody>
      </p:sp>
      <p:sp>
        <p:nvSpPr>
          <p:cNvPr id="7" name="Footer Placeholder 6">
            <a:extLst>
              <a:ext uri="{FF2B5EF4-FFF2-40B4-BE49-F238E27FC236}">
                <a16:creationId xmlns:a16="http://schemas.microsoft.com/office/drawing/2014/main" id="{14127309-70CC-6847-8C7D-BDEE251E4A2C}"/>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6337059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68CE-8B57-9D48-BD29-4E3B918C7607}"/>
              </a:ext>
            </a:extLst>
          </p:cNvPr>
          <p:cNvSpPr>
            <a:spLocks noGrp="1"/>
          </p:cNvSpPr>
          <p:nvPr>
            <p:ph type="title"/>
          </p:nvPr>
        </p:nvSpPr>
        <p:spPr/>
        <p:txBody>
          <a:bodyPr/>
          <a:lstStyle/>
          <a:p>
            <a:r>
              <a:rPr lang="en-US" dirty="0"/>
              <a:t>Training of algorithms: general steps</a:t>
            </a:r>
          </a:p>
        </p:txBody>
      </p:sp>
      <p:sp>
        <p:nvSpPr>
          <p:cNvPr id="3" name="Content Placeholder 2">
            <a:extLst>
              <a:ext uri="{FF2B5EF4-FFF2-40B4-BE49-F238E27FC236}">
                <a16:creationId xmlns:a16="http://schemas.microsoft.com/office/drawing/2014/main" id="{8F04A376-818D-094E-9203-A175DE490F5C}"/>
              </a:ext>
            </a:extLst>
          </p:cNvPr>
          <p:cNvSpPr>
            <a:spLocks noGrp="1"/>
          </p:cNvSpPr>
          <p:nvPr>
            <p:ph idx="1"/>
          </p:nvPr>
        </p:nvSpPr>
        <p:spPr/>
        <p:txBody>
          <a:bodyPr/>
          <a:lstStyle/>
          <a:p>
            <a:r>
              <a:rPr lang="en-US" dirty="0"/>
              <a:t>We will consider a two-class classification problem and use active galactic nuclei (AGNs) and pulsars (PSRs) from Fermi LAT 3FGL catalog as the data</a:t>
            </a:r>
          </a:p>
          <a:p>
            <a:r>
              <a:rPr lang="en-US" dirty="0"/>
              <a:t>Analysis steps</a:t>
            </a:r>
          </a:p>
          <a:p>
            <a:pPr lvl="1"/>
            <a:r>
              <a:rPr lang="en-US" dirty="0"/>
              <a:t>Select input features</a:t>
            </a:r>
          </a:p>
          <a:p>
            <a:pPr lvl="2"/>
            <a:r>
              <a:rPr lang="en-US" dirty="0"/>
              <a:t>We will use 10 features</a:t>
            </a:r>
          </a:p>
          <a:p>
            <a:pPr lvl="1"/>
            <a:r>
              <a:rPr lang="en-US" dirty="0"/>
              <a:t>Select training and test</a:t>
            </a:r>
            <a:br>
              <a:rPr lang="en-US" dirty="0"/>
            </a:br>
            <a:r>
              <a:rPr lang="en-US" dirty="0"/>
              <a:t>samples</a:t>
            </a:r>
          </a:p>
          <a:p>
            <a:pPr lvl="2"/>
            <a:r>
              <a:rPr lang="en-US" dirty="0"/>
              <a:t>We will use associated AGNs and PSRs (1905 sources out of 3033 in 3FGL) and split them in 70% and 30% for training / testing respectively</a:t>
            </a:r>
          </a:p>
          <a:p>
            <a:pPr lvl="1"/>
            <a:r>
              <a:rPr lang="en-US" dirty="0"/>
              <a:t>Optimize meta-parameters: number of trees and depth of trees for RF and BDT, number of hidden layers and neurons in NN</a:t>
            </a:r>
          </a:p>
          <a:p>
            <a:pPr lvl="2"/>
            <a:r>
              <a:rPr lang="en-US" dirty="0"/>
              <a:t>For each set of meta-parameters, we determine the classification and test it on the testing sample</a:t>
            </a:r>
          </a:p>
        </p:txBody>
      </p:sp>
      <p:sp>
        <p:nvSpPr>
          <p:cNvPr id="4" name="Slide Number Placeholder 3">
            <a:extLst>
              <a:ext uri="{FF2B5EF4-FFF2-40B4-BE49-F238E27FC236}">
                <a16:creationId xmlns:a16="http://schemas.microsoft.com/office/drawing/2014/main" id="{B9DD1456-876D-5542-ADB3-094240AD15F2}"/>
              </a:ext>
            </a:extLst>
          </p:cNvPr>
          <p:cNvSpPr>
            <a:spLocks noGrp="1"/>
          </p:cNvSpPr>
          <p:nvPr>
            <p:ph type="sldNum" sz="quarter" idx="12"/>
          </p:nvPr>
        </p:nvSpPr>
        <p:spPr/>
        <p:txBody>
          <a:bodyPr/>
          <a:lstStyle/>
          <a:p>
            <a:fld id="{2BE1FEC3-8823-1349-926D-AB6C326E7D50}" type="slidenum">
              <a:rPr lang="en-US" smtClean="0"/>
              <a:pPr/>
              <a:t>12</a:t>
            </a:fld>
            <a:endParaRPr lang="en-US"/>
          </a:p>
        </p:txBody>
      </p:sp>
      <p:pic>
        <p:nvPicPr>
          <p:cNvPr id="9" name="Picture 8">
            <a:extLst>
              <a:ext uri="{FF2B5EF4-FFF2-40B4-BE49-F238E27FC236}">
                <a16:creationId xmlns:a16="http://schemas.microsoft.com/office/drawing/2014/main" id="{C25177D8-BFA7-884F-9EE3-07C8884A4666}"/>
              </a:ext>
            </a:extLst>
          </p:cNvPr>
          <p:cNvPicPr>
            <a:picLocks noChangeAspect="1"/>
          </p:cNvPicPr>
          <p:nvPr/>
        </p:nvPicPr>
        <p:blipFill>
          <a:blip r:embed="rId2"/>
          <a:stretch>
            <a:fillRect/>
          </a:stretch>
        </p:blipFill>
        <p:spPr>
          <a:xfrm>
            <a:off x="6705600" y="3086100"/>
            <a:ext cx="2057400" cy="4953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C212D2B-B4C5-E541-8A26-509CCD7C6501}"/>
              </a:ext>
            </a:extLst>
          </p:cNvPr>
          <p:cNvPicPr>
            <a:picLocks noChangeAspect="1"/>
          </p:cNvPicPr>
          <p:nvPr/>
        </p:nvPicPr>
        <p:blipFill>
          <a:blip r:embed="rId3"/>
          <a:stretch>
            <a:fillRect/>
          </a:stretch>
        </p:blipFill>
        <p:spPr>
          <a:xfrm>
            <a:off x="4724400" y="2057400"/>
            <a:ext cx="1931987" cy="1832911"/>
          </a:xfrm>
          <a:prstGeom prst="rect">
            <a:avLst/>
          </a:prstGeom>
        </p:spPr>
      </p:pic>
    </p:spTree>
    <p:extLst>
      <p:ext uri="{BB962C8B-B14F-4D97-AF65-F5344CB8AC3E}">
        <p14:creationId xmlns:p14="http://schemas.microsoft.com/office/powerpoint/2010/main" val="35630582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ED72-9053-3D4F-9620-EC4E728AD604}"/>
              </a:ext>
            </a:extLst>
          </p:cNvPr>
          <p:cNvSpPr>
            <a:spLocks noGrp="1"/>
          </p:cNvSpPr>
          <p:nvPr>
            <p:ph type="title"/>
          </p:nvPr>
        </p:nvSpPr>
        <p:spPr/>
        <p:txBody>
          <a:bodyPr/>
          <a:lstStyle/>
          <a:p>
            <a:r>
              <a:rPr lang="en-US" dirty="0"/>
              <a:t>RF: optimization of meta-parameters</a:t>
            </a:r>
          </a:p>
        </p:txBody>
      </p:sp>
      <p:sp>
        <p:nvSpPr>
          <p:cNvPr id="3" name="Content Placeholder 2">
            <a:extLst>
              <a:ext uri="{FF2B5EF4-FFF2-40B4-BE49-F238E27FC236}">
                <a16:creationId xmlns:a16="http://schemas.microsoft.com/office/drawing/2014/main" id="{F20360A6-0D6C-4D41-840B-868257353E4E}"/>
              </a:ext>
            </a:extLst>
          </p:cNvPr>
          <p:cNvSpPr>
            <a:spLocks noGrp="1"/>
          </p:cNvSpPr>
          <p:nvPr>
            <p:ph idx="1"/>
          </p:nvPr>
        </p:nvSpPr>
        <p:spPr/>
        <p:txBody>
          <a:bodyPr/>
          <a:lstStyle/>
          <a:p>
            <a:r>
              <a:rPr lang="en-US" dirty="0"/>
              <a:t>As an example, we will consider optimization of meta-parameters for the RF algorithm</a:t>
            </a:r>
          </a:p>
          <a:p>
            <a:r>
              <a:rPr lang="en-US" dirty="0"/>
              <a:t>Parameters:</a:t>
            </a:r>
          </a:p>
          <a:p>
            <a:pPr lvl="1"/>
            <a:r>
              <a:rPr lang="en-US" dirty="0"/>
              <a:t>Number of trees</a:t>
            </a:r>
          </a:p>
          <a:p>
            <a:pPr lvl="1"/>
            <a:r>
              <a:rPr lang="en-US" dirty="0"/>
              <a:t>Maximal depth of a tree</a:t>
            </a:r>
          </a:p>
        </p:txBody>
      </p:sp>
      <p:sp>
        <p:nvSpPr>
          <p:cNvPr id="4" name="Slide Number Placeholder 3">
            <a:extLst>
              <a:ext uri="{FF2B5EF4-FFF2-40B4-BE49-F238E27FC236}">
                <a16:creationId xmlns:a16="http://schemas.microsoft.com/office/drawing/2014/main" id="{05D19C3C-684D-864F-9EF8-1771E4356936}"/>
              </a:ext>
            </a:extLst>
          </p:cNvPr>
          <p:cNvSpPr>
            <a:spLocks noGrp="1"/>
          </p:cNvSpPr>
          <p:nvPr>
            <p:ph type="sldNum" sz="quarter" idx="12"/>
          </p:nvPr>
        </p:nvSpPr>
        <p:spPr/>
        <p:txBody>
          <a:bodyPr/>
          <a:lstStyle/>
          <a:p>
            <a:fld id="{2BE1FEC3-8823-1349-926D-AB6C326E7D50}" type="slidenum">
              <a:rPr lang="en-US" smtClean="0"/>
              <a:pPr/>
              <a:t>13</a:t>
            </a:fld>
            <a:endParaRPr lang="en-US"/>
          </a:p>
        </p:txBody>
      </p:sp>
      <p:sp>
        <p:nvSpPr>
          <p:cNvPr id="5" name="Footer Placeholder 4">
            <a:extLst>
              <a:ext uri="{FF2B5EF4-FFF2-40B4-BE49-F238E27FC236}">
                <a16:creationId xmlns:a16="http://schemas.microsoft.com/office/drawing/2014/main" id="{CB54D31A-5715-CB48-A831-8D0A9C59E5F1}"/>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a:extLst>
              <a:ext uri="{FF2B5EF4-FFF2-40B4-BE49-F238E27FC236}">
                <a16:creationId xmlns:a16="http://schemas.microsoft.com/office/drawing/2014/main" id="{A4B07B71-053A-B148-9DBC-669737B21880}"/>
              </a:ext>
            </a:extLst>
          </p:cNvPr>
          <p:cNvPicPr>
            <a:picLocks noChangeAspect="1"/>
          </p:cNvPicPr>
          <p:nvPr/>
        </p:nvPicPr>
        <p:blipFill>
          <a:blip r:embed="rId2"/>
          <a:stretch>
            <a:fillRect/>
          </a:stretch>
        </p:blipFill>
        <p:spPr>
          <a:xfrm>
            <a:off x="555626" y="3048000"/>
            <a:ext cx="6318383" cy="3236914"/>
          </a:xfrm>
          <a:prstGeom prst="rect">
            <a:avLst/>
          </a:prstGeom>
        </p:spPr>
      </p:pic>
      <p:sp>
        <p:nvSpPr>
          <p:cNvPr id="8" name="TextBox 7">
            <a:extLst>
              <a:ext uri="{FF2B5EF4-FFF2-40B4-BE49-F238E27FC236}">
                <a16:creationId xmlns:a16="http://schemas.microsoft.com/office/drawing/2014/main" id="{773846CE-2885-1E46-9549-133809716869}"/>
              </a:ext>
            </a:extLst>
          </p:cNvPr>
          <p:cNvSpPr txBox="1"/>
          <p:nvPr/>
        </p:nvSpPr>
        <p:spPr>
          <a:xfrm>
            <a:off x="6705600" y="2895600"/>
            <a:ext cx="1981200" cy="2862322"/>
          </a:xfrm>
          <a:prstGeom prst="rect">
            <a:avLst/>
          </a:prstGeom>
          <a:noFill/>
        </p:spPr>
        <p:txBody>
          <a:bodyPr wrap="square" rtlCol="0">
            <a:spAutoFit/>
          </a:bodyPr>
          <a:lstStyle/>
          <a:p>
            <a:r>
              <a:rPr lang="en-US" dirty="0"/>
              <a:t>The testing score is obtained by taking 100 realizations of 70/30 % splits and calculating the average performance on the 30% testing samples</a:t>
            </a:r>
          </a:p>
        </p:txBody>
      </p:sp>
    </p:spTree>
    <p:extLst>
      <p:ext uri="{BB962C8B-B14F-4D97-AF65-F5344CB8AC3E}">
        <p14:creationId xmlns:p14="http://schemas.microsoft.com/office/powerpoint/2010/main" val="2052135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961F-F082-F446-AD4F-466734427E11}"/>
              </a:ext>
            </a:extLst>
          </p:cNvPr>
          <p:cNvSpPr>
            <a:spLocks noGrp="1"/>
          </p:cNvSpPr>
          <p:nvPr>
            <p:ph type="title"/>
          </p:nvPr>
        </p:nvSpPr>
        <p:spPr/>
        <p:txBody>
          <a:bodyPr/>
          <a:lstStyle/>
          <a:p>
            <a:r>
              <a:rPr lang="en-US" dirty="0"/>
              <a:t>Visualization of classification</a:t>
            </a:r>
          </a:p>
        </p:txBody>
      </p:sp>
      <p:sp>
        <p:nvSpPr>
          <p:cNvPr id="3" name="Content Placeholder 2">
            <a:extLst>
              <a:ext uri="{FF2B5EF4-FFF2-40B4-BE49-F238E27FC236}">
                <a16:creationId xmlns:a16="http://schemas.microsoft.com/office/drawing/2014/main" id="{40F474F1-99F0-F74F-AC16-3594B22510C3}"/>
              </a:ext>
            </a:extLst>
          </p:cNvPr>
          <p:cNvSpPr>
            <a:spLocks noGrp="1"/>
          </p:cNvSpPr>
          <p:nvPr>
            <p:ph idx="1"/>
          </p:nvPr>
        </p:nvSpPr>
        <p:spPr>
          <a:xfrm>
            <a:off x="625476" y="1143000"/>
            <a:ext cx="7991475" cy="2705099"/>
          </a:xfrm>
        </p:spPr>
        <p:txBody>
          <a:bodyPr/>
          <a:lstStyle/>
          <a:p>
            <a:r>
              <a:rPr lang="en-US" dirty="0"/>
              <a:t>The classification of sources into AGNs and PSRs can be visualized with probability domains</a:t>
            </a:r>
          </a:p>
          <a:p>
            <a:pPr lvl="1"/>
            <a:r>
              <a:rPr lang="en-US" dirty="0"/>
              <a:t>In this example (for visualization purposes) we use only two features: log of curvature significance and spectral index instead of the 10 features</a:t>
            </a:r>
          </a:p>
        </p:txBody>
      </p:sp>
      <p:sp>
        <p:nvSpPr>
          <p:cNvPr id="4" name="Slide Number Placeholder 3">
            <a:extLst>
              <a:ext uri="{FF2B5EF4-FFF2-40B4-BE49-F238E27FC236}">
                <a16:creationId xmlns:a16="http://schemas.microsoft.com/office/drawing/2014/main" id="{925CC44B-D003-C747-91E5-6C1404347CAE}"/>
              </a:ext>
            </a:extLst>
          </p:cNvPr>
          <p:cNvSpPr>
            <a:spLocks noGrp="1"/>
          </p:cNvSpPr>
          <p:nvPr>
            <p:ph type="sldNum" sz="quarter" idx="12"/>
          </p:nvPr>
        </p:nvSpPr>
        <p:spPr/>
        <p:txBody>
          <a:bodyPr/>
          <a:lstStyle/>
          <a:p>
            <a:fld id="{2BE1FEC3-8823-1349-926D-AB6C326E7D50}" type="slidenum">
              <a:rPr lang="en-US" smtClean="0"/>
              <a:pPr/>
              <a:t>14</a:t>
            </a:fld>
            <a:endParaRPr lang="en-US"/>
          </a:p>
        </p:txBody>
      </p:sp>
      <p:pic>
        <p:nvPicPr>
          <p:cNvPr id="9" name="Picture 8" descr="A screenshot of a cell phone&#10;&#10;Description automatically generated">
            <a:extLst>
              <a:ext uri="{FF2B5EF4-FFF2-40B4-BE49-F238E27FC236}">
                <a16:creationId xmlns:a16="http://schemas.microsoft.com/office/drawing/2014/main" id="{C6B22846-9EEF-1545-A7BB-CB9230B51263}"/>
              </a:ext>
            </a:extLst>
          </p:cNvPr>
          <p:cNvPicPr>
            <a:picLocks noChangeAspect="1"/>
          </p:cNvPicPr>
          <p:nvPr/>
        </p:nvPicPr>
        <p:blipFill>
          <a:blip r:embed="rId2"/>
          <a:stretch>
            <a:fillRect/>
          </a:stretch>
        </p:blipFill>
        <p:spPr>
          <a:xfrm>
            <a:off x="1447800" y="2895600"/>
            <a:ext cx="6452035" cy="3420355"/>
          </a:xfrm>
          <a:prstGeom prst="rect">
            <a:avLst/>
          </a:prstGeom>
        </p:spPr>
      </p:pic>
      <p:sp>
        <p:nvSpPr>
          <p:cNvPr id="5" name="Footer Placeholder 4">
            <a:extLst>
              <a:ext uri="{FF2B5EF4-FFF2-40B4-BE49-F238E27FC236}">
                <a16:creationId xmlns:a16="http://schemas.microsoft.com/office/drawing/2014/main" id="{9D3D1786-745D-8245-A9AA-81C4BA85EE2B}"/>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39577194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0BEA-1E2A-C341-AB7C-08A4ED9D00CA}"/>
              </a:ext>
            </a:extLst>
          </p:cNvPr>
          <p:cNvSpPr>
            <a:spLocks noGrp="1"/>
          </p:cNvSpPr>
          <p:nvPr>
            <p:ph type="title"/>
          </p:nvPr>
        </p:nvSpPr>
        <p:spPr/>
        <p:txBody>
          <a:bodyPr/>
          <a:lstStyle/>
          <a:p>
            <a:r>
              <a:rPr lang="en-US" dirty="0"/>
              <a:t>RF domains with fewer parameters</a:t>
            </a:r>
          </a:p>
        </p:txBody>
      </p:sp>
      <p:sp>
        <p:nvSpPr>
          <p:cNvPr id="3" name="Content Placeholder 2">
            <a:extLst>
              <a:ext uri="{FF2B5EF4-FFF2-40B4-BE49-F238E27FC236}">
                <a16:creationId xmlns:a16="http://schemas.microsoft.com/office/drawing/2014/main" id="{D4B2F73E-F73B-AB48-B16F-FB31C9B4851B}"/>
              </a:ext>
            </a:extLst>
          </p:cNvPr>
          <p:cNvSpPr>
            <a:spLocks noGrp="1"/>
          </p:cNvSpPr>
          <p:nvPr>
            <p:ph idx="1"/>
          </p:nvPr>
        </p:nvSpPr>
        <p:spPr/>
        <p:txBody>
          <a:bodyPr/>
          <a:lstStyle/>
          <a:p>
            <a:r>
              <a:rPr lang="en-US" dirty="0"/>
              <a:t>In the previous slide, it looks like the RF algorithm is overfitting the data. This is in part due to the fact that we use only two features instead of 10.</a:t>
            </a:r>
          </a:p>
          <a:p>
            <a:r>
              <a:rPr lang="en-US" dirty="0"/>
              <a:t>If we reduce the number of trees and the depth, then the domains look smoother. This is however no real overfitting, as one can see on the plot on the right.</a:t>
            </a:r>
          </a:p>
        </p:txBody>
      </p:sp>
      <p:sp>
        <p:nvSpPr>
          <p:cNvPr id="4" name="Slide Number Placeholder 3">
            <a:extLst>
              <a:ext uri="{FF2B5EF4-FFF2-40B4-BE49-F238E27FC236}">
                <a16:creationId xmlns:a16="http://schemas.microsoft.com/office/drawing/2014/main" id="{0C355BA3-A5CB-734E-8666-E2B1182217AB}"/>
              </a:ext>
            </a:extLst>
          </p:cNvPr>
          <p:cNvSpPr>
            <a:spLocks noGrp="1"/>
          </p:cNvSpPr>
          <p:nvPr>
            <p:ph type="sldNum" sz="quarter" idx="12"/>
          </p:nvPr>
        </p:nvSpPr>
        <p:spPr/>
        <p:txBody>
          <a:bodyPr/>
          <a:lstStyle/>
          <a:p>
            <a:fld id="{2BE1FEC3-8823-1349-926D-AB6C326E7D50}" type="slidenum">
              <a:rPr lang="en-US" smtClean="0"/>
              <a:pPr/>
              <a:t>15</a:t>
            </a:fld>
            <a:endParaRPr lang="en-US"/>
          </a:p>
        </p:txBody>
      </p:sp>
      <p:sp>
        <p:nvSpPr>
          <p:cNvPr id="5" name="Footer Placeholder 4">
            <a:extLst>
              <a:ext uri="{FF2B5EF4-FFF2-40B4-BE49-F238E27FC236}">
                <a16:creationId xmlns:a16="http://schemas.microsoft.com/office/drawing/2014/main" id="{D0A7572D-0236-FB44-9C91-EA670B7223A3}"/>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00B04301-304A-AF46-AB92-D56BDB512295}"/>
              </a:ext>
            </a:extLst>
          </p:cNvPr>
          <p:cNvPicPr>
            <a:picLocks noChangeAspect="1"/>
          </p:cNvPicPr>
          <p:nvPr/>
        </p:nvPicPr>
        <p:blipFill>
          <a:blip r:embed="rId2"/>
          <a:stretch>
            <a:fillRect/>
          </a:stretch>
        </p:blipFill>
        <p:spPr>
          <a:xfrm>
            <a:off x="0" y="3431177"/>
            <a:ext cx="4953000" cy="2538671"/>
          </a:xfrm>
          <a:prstGeom prst="rect">
            <a:avLst/>
          </a:prstGeom>
        </p:spPr>
      </p:pic>
      <p:pic>
        <p:nvPicPr>
          <p:cNvPr id="10" name="Picture 9" descr="A screenshot of a map&#10;&#10;Description automatically generated">
            <a:extLst>
              <a:ext uri="{FF2B5EF4-FFF2-40B4-BE49-F238E27FC236}">
                <a16:creationId xmlns:a16="http://schemas.microsoft.com/office/drawing/2014/main" id="{9E999A0C-006B-A648-999A-373A86D54C65}"/>
              </a:ext>
            </a:extLst>
          </p:cNvPr>
          <p:cNvPicPr>
            <a:picLocks noChangeAspect="1"/>
          </p:cNvPicPr>
          <p:nvPr/>
        </p:nvPicPr>
        <p:blipFill>
          <a:blip r:embed="rId3"/>
          <a:stretch>
            <a:fillRect/>
          </a:stretch>
        </p:blipFill>
        <p:spPr>
          <a:xfrm>
            <a:off x="4844402" y="3497770"/>
            <a:ext cx="4299598" cy="2405484"/>
          </a:xfrm>
          <a:prstGeom prst="rect">
            <a:avLst/>
          </a:prstGeom>
        </p:spPr>
      </p:pic>
    </p:spTree>
    <p:extLst>
      <p:ext uri="{BB962C8B-B14F-4D97-AF65-F5344CB8AC3E}">
        <p14:creationId xmlns:p14="http://schemas.microsoft.com/office/powerpoint/2010/main" val="21272308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95A0-C3A4-D743-A5EE-A25A955676C6}"/>
              </a:ext>
            </a:extLst>
          </p:cNvPr>
          <p:cNvSpPr>
            <a:spLocks noGrp="1"/>
          </p:cNvSpPr>
          <p:nvPr>
            <p:ph type="title"/>
          </p:nvPr>
        </p:nvSpPr>
        <p:spPr/>
        <p:txBody>
          <a:bodyPr/>
          <a:lstStyle/>
          <a:p>
            <a:r>
              <a:rPr lang="en-US" dirty="0"/>
              <a:t>Meta-parameters for BDTs</a:t>
            </a:r>
          </a:p>
        </p:txBody>
      </p:sp>
      <p:pic>
        <p:nvPicPr>
          <p:cNvPr id="7" name="Picture 6">
            <a:extLst>
              <a:ext uri="{FF2B5EF4-FFF2-40B4-BE49-F238E27FC236}">
                <a16:creationId xmlns:a16="http://schemas.microsoft.com/office/drawing/2014/main" id="{2894DF5E-3492-144A-8342-BA79B909C710}"/>
              </a:ext>
            </a:extLst>
          </p:cNvPr>
          <p:cNvPicPr>
            <a:picLocks noChangeAspect="1"/>
          </p:cNvPicPr>
          <p:nvPr/>
        </p:nvPicPr>
        <p:blipFill>
          <a:blip r:embed="rId2"/>
          <a:stretch>
            <a:fillRect/>
          </a:stretch>
        </p:blipFill>
        <p:spPr>
          <a:xfrm>
            <a:off x="779112" y="2370411"/>
            <a:ext cx="7585775" cy="3886200"/>
          </a:xfrm>
          <a:prstGeom prst="rect">
            <a:avLst/>
          </a:prstGeom>
        </p:spPr>
      </p:pic>
      <p:sp>
        <p:nvSpPr>
          <p:cNvPr id="3" name="Content Placeholder 2">
            <a:extLst>
              <a:ext uri="{FF2B5EF4-FFF2-40B4-BE49-F238E27FC236}">
                <a16:creationId xmlns:a16="http://schemas.microsoft.com/office/drawing/2014/main" id="{71425A1F-A9BC-A64F-B9AD-598B200EE9D1}"/>
              </a:ext>
            </a:extLst>
          </p:cNvPr>
          <p:cNvSpPr>
            <a:spLocks noGrp="1"/>
          </p:cNvSpPr>
          <p:nvPr>
            <p:ph idx="1"/>
          </p:nvPr>
        </p:nvSpPr>
        <p:spPr/>
        <p:txBody>
          <a:bodyPr/>
          <a:lstStyle/>
          <a:p>
            <a:r>
              <a:rPr lang="en-US" dirty="0"/>
              <a:t>In case of Boosted Decision Trees, increasing the depth of the trees in fact leads to overfitting the data</a:t>
            </a:r>
          </a:p>
          <a:p>
            <a:r>
              <a:rPr lang="en-US" dirty="0"/>
              <a:t>The best performance is obtained for max depth of 2 with about 100 trees</a:t>
            </a:r>
          </a:p>
        </p:txBody>
      </p:sp>
      <p:sp>
        <p:nvSpPr>
          <p:cNvPr id="4" name="Slide Number Placeholder 3">
            <a:extLst>
              <a:ext uri="{FF2B5EF4-FFF2-40B4-BE49-F238E27FC236}">
                <a16:creationId xmlns:a16="http://schemas.microsoft.com/office/drawing/2014/main" id="{26058C23-4707-6D4D-8AA4-5B6E7EBF1F5B}"/>
              </a:ext>
            </a:extLst>
          </p:cNvPr>
          <p:cNvSpPr>
            <a:spLocks noGrp="1"/>
          </p:cNvSpPr>
          <p:nvPr>
            <p:ph type="sldNum" sz="quarter" idx="12"/>
          </p:nvPr>
        </p:nvSpPr>
        <p:spPr/>
        <p:txBody>
          <a:bodyPr/>
          <a:lstStyle/>
          <a:p>
            <a:fld id="{2BE1FEC3-8823-1349-926D-AB6C326E7D50}" type="slidenum">
              <a:rPr lang="en-US" smtClean="0"/>
              <a:pPr/>
              <a:t>16</a:t>
            </a:fld>
            <a:endParaRPr lang="en-US"/>
          </a:p>
        </p:txBody>
      </p:sp>
      <p:sp>
        <p:nvSpPr>
          <p:cNvPr id="5" name="Footer Placeholder 4">
            <a:extLst>
              <a:ext uri="{FF2B5EF4-FFF2-40B4-BE49-F238E27FC236}">
                <a16:creationId xmlns:a16="http://schemas.microsoft.com/office/drawing/2014/main" id="{80814236-313D-654A-B255-868BE7DF7BFA}"/>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37016878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97032-13A2-7949-BD9B-B297A7678C0B}"/>
              </a:ext>
            </a:extLst>
          </p:cNvPr>
          <p:cNvSpPr>
            <a:spLocks noGrp="1"/>
          </p:cNvSpPr>
          <p:nvPr>
            <p:ph type="title"/>
          </p:nvPr>
        </p:nvSpPr>
        <p:spPr/>
        <p:txBody>
          <a:bodyPr/>
          <a:lstStyle/>
          <a:p>
            <a:r>
              <a:rPr lang="en-US" dirty="0"/>
              <a:t>Domains for BDTs</a:t>
            </a:r>
          </a:p>
        </p:txBody>
      </p:sp>
      <p:sp>
        <p:nvSpPr>
          <p:cNvPr id="3" name="Content Placeholder 2">
            <a:extLst>
              <a:ext uri="{FF2B5EF4-FFF2-40B4-BE49-F238E27FC236}">
                <a16:creationId xmlns:a16="http://schemas.microsoft.com/office/drawing/2014/main" id="{9D15E102-2159-AC4B-B2DC-3CFA3818DB85}"/>
              </a:ext>
            </a:extLst>
          </p:cNvPr>
          <p:cNvSpPr>
            <a:spLocks noGrp="1"/>
          </p:cNvSpPr>
          <p:nvPr>
            <p:ph idx="1"/>
          </p:nvPr>
        </p:nvSpPr>
        <p:spPr/>
        <p:txBody>
          <a:bodyPr/>
          <a:lstStyle/>
          <a:p>
            <a:r>
              <a:rPr lang="en-US" dirty="0"/>
              <a:t>For the BDTs, there are signs of overfitting (very narrow bands in the domains), which were not there for the RF. Nevertheless, the overall performance on testing data is similar to RF.  </a:t>
            </a:r>
          </a:p>
        </p:txBody>
      </p:sp>
      <p:sp>
        <p:nvSpPr>
          <p:cNvPr id="4" name="Slide Number Placeholder 3">
            <a:extLst>
              <a:ext uri="{FF2B5EF4-FFF2-40B4-BE49-F238E27FC236}">
                <a16:creationId xmlns:a16="http://schemas.microsoft.com/office/drawing/2014/main" id="{EA2A70D2-18E2-0A4A-872A-117F5F3333C9}"/>
              </a:ext>
            </a:extLst>
          </p:cNvPr>
          <p:cNvSpPr>
            <a:spLocks noGrp="1"/>
          </p:cNvSpPr>
          <p:nvPr>
            <p:ph type="sldNum" sz="quarter" idx="12"/>
          </p:nvPr>
        </p:nvSpPr>
        <p:spPr/>
        <p:txBody>
          <a:bodyPr/>
          <a:lstStyle/>
          <a:p>
            <a:fld id="{2BE1FEC3-8823-1349-926D-AB6C326E7D50}" type="slidenum">
              <a:rPr lang="en-US" smtClean="0"/>
              <a:pPr/>
              <a:t>17</a:t>
            </a:fld>
            <a:endParaRPr lang="en-US"/>
          </a:p>
        </p:txBody>
      </p:sp>
      <p:sp>
        <p:nvSpPr>
          <p:cNvPr id="5" name="Footer Placeholder 4">
            <a:extLst>
              <a:ext uri="{FF2B5EF4-FFF2-40B4-BE49-F238E27FC236}">
                <a16:creationId xmlns:a16="http://schemas.microsoft.com/office/drawing/2014/main" id="{00DD1388-F186-6D43-A2DB-DE39372C5BCA}"/>
              </a:ext>
            </a:extLst>
          </p:cNvPr>
          <p:cNvSpPr>
            <a:spLocks noGrp="1"/>
          </p:cNvSpPr>
          <p:nvPr>
            <p:ph type="ftr" sz="quarter" idx="3"/>
          </p:nvPr>
        </p:nvSpPr>
        <p:spPr/>
        <p:txBody>
          <a:bodyPr/>
          <a:lstStyle/>
          <a:p>
            <a:r>
              <a:rPr lang="en-US"/>
              <a:t>Dmitry Malyshev, Probabilistic catalogs</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8CC0DE-C755-FB4C-BE67-C08A599F413D}"/>
              </a:ext>
            </a:extLst>
          </p:cNvPr>
          <p:cNvPicPr>
            <a:picLocks noChangeAspect="1"/>
          </p:cNvPicPr>
          <p:nvPr/>
        </p:nvPicPr>
        <p:blipFill>
          <a:blip r:embed="rId2"/>
          <a:stretch>
            <a:fillRect/>
          </a:stretch>
        </p:blipFill>
        <p:spPr>
          <a:xfrm>
            <a:off x="1130300" y="2541691"/>
            <a:ext cx="7023100" cy="3756717"/>
          </a:xfrm>
          <a:prstGeom prst="rect">
            <a:avLst/>
          </a:prstGeom>
        </p:spPr>
      </p:pic>
    </p:spTree>
    <p:extLst>
      <p:ext uri="{BB962C8B-B14F-4D97-AF65-F5344CB8AC3E}">
        <p14:creationId xmlns:p14="http://schemas.microsoft.com/office/powerpoint/2010/main" val="5705462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FBF41-FCB2-C743-91C2-77C25B4E13B1}"/>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47A07947-C7A1-DF4D-84E9-BA88437231FC}"/>
              </a:ext>
            </a:extLst>
          </p:cNvPr>
          <p:cNvSpPr>
            <a:spLocks noGrp="1"/>
          </p:cNvSpPr>
          <p:nvPr>
            <p:ph idx="1"/>
          </p:nvPr>
        </p:nvSpPr>
        <p:spPr/>
        <p:txBody>
          <a:bodyPr/>
          <a:lstStyle/>
          <a:p>
            <a:r>
              <a:rPr lang="en-US" dirty="0"/>
              <a:t>For the logistic regression, the probability of a class, e.g., PSR, can be explicitly written as</a:t>
            </a:r>
          </a:p>
          <a:p>
            <a:endParaRPr lang="en-US" dirty="0"/>
          </a:p>
          <a:p>
            <a:pPr marL="0" indent="0">
              <a:buNone/>
            </a:pPr>
            <a:endParaRPr lang="en-US" dirty="0"/>
          </a:p>
          <a:p>
            <a:r>
              <a:rPr lang="en-US" dirty="0"/>
              <a:t>where </a:t>
            </a:r>
            <a:r>
              <a:rPr lang="en-US" i="1" dirty="0">
                <a:solidFill>
                  <a:srgbClr val="0432FF"/>
                </a:solidFill>
              </a:rPr>
              <a:t>f(x)</a:t>
            </a:r>
            <a:r>
              <a:rPr lang="en-US" dirty="0"/>
              <a:t> is a linear combination of input features </a:t>
            </a:r>
            <a:r>
              <a:rPr lang="en-US" i="1" dirty="0">
                <a:solidFill>
                  <a:srgbClr val="0432FF"/>
                </a:solidFill>
              </a:rPr>
              <a:t>x</a:t>
            </a:r>
            <a:r>
              <a:rPr lang="en-US" i="1" baseline="-25000" dirty="0">
                <a:solidFill>
                  <a:srgbClr val="0432FF"/>
                </a:solidFill>
              </a:rPr>
              <a:t>i</a:t>
            </a:r>
            <a:r>
              <a:rPr lang="en-US" dirty="0"/>
              <a:t> with unknown coefficients </a:t>
            </a:r>
            <a:r>
              <a:rPr lang="en-US" i="1" dirty="0">
                <a:solidFill>
                  <a:srgbClr val="0432FF"/>
                </a:solidFill>
              </a:rPr>
              <a:t>f</a:t>
            </a:r>
            <a:r>
              <a:rPr lang="en-US" i="1" baseline="-25000" dirty="0">
                <a:solidFill>
                  <a:srgbClr val="0432FF"/>
                </a:solidFill>
              </a:rPr>
              <a:t>i</a:t>
            </a:r>
            <a:endParaRPr lang="en-US" i="1" dirty="0">
              <a:solidFill>
                <a:srgbClr val="0432FF"/>
              </a:solidFill>
            </a:endParaRPr>
          </a:p>
          <a:p>
            <a:endParaRPr lang="en-US" dirty="0"/>
          </a:p>
          <a:p>
            <a:pPr marL="0" indent="0">
              <a:buNone/>
            </a:pPr>
            <a:endParaRPr lang="en-US" dirty="0"/>
          </a:p>
          <a:p>
            <a:r>
              <a:rPr lang="en-US" dirty="0"/>
              <a:t>The probability of the AGN class is then</a:t>
            </a:r>
          </a:p>
          <a:p>
            <a:endParaRPr lang="en-US" i="1" dirty="0">
              <a:solidFill>
                <a:srgbClr val="0432FF"/>
              </a:solidFill>
            </a:endParaRPr>
          </a:p>
          <a:p>
            <a:endParaRPr lang="en-US" i="1" dirty="0">
              <a:solidFill>
                <a:srgbClr val="0432FF"/>
              </a:solidFill>
            </a:endParaRPr>
          </a:p>
          <a:p>
            <a:r>
              <a:rPr lang="en-US" dirty="0"/>
              <a:t>The unknown coefficients </a:t>
            </a:r>
            <a:r>
              <a:rPr lang="en-US" i="1" dirty="0">
                <a:solidFill>
                  <a:srgbClr val="0432FF"/>
                </a:solidFill>
              </a:rPr>
              <a:t>f</a:t>
            </a:r>
            <a:r>
              <a:rPr lang="en-US" i="1" baseline="-25000" dirty="0">
                <a:solidFill>
                  <a:srgbClr val="0432FF"/>
                </a:solidFill>
              </a:rPr>
              <a:t>i </a:t>
            </a:r>
            <a:r>
              <a:rPr lang="en-US" dirty="0"/>
              <a:t> are obtained by maximizing the likelihood that the training data is generated from the above probabilities.</a:t>
            </a:r>
            <a:endParaRPr lang="en-US" i="1" dirty="0">
              <a:solidFill>
                <a:srgbClr val="0432FF"/>
              </a:solidFill>
            </a:endParaRPr>
          </a:p>
          <a:p>
            <a:endParaRPr lang="en-US" i="1" dirty="0">
              <a:solidFill>
                <a:srgbClr val="0432FF"/>
              </a:solidFill>
            </a:endParaRPr>
          </a:p>
        </p:txBody>
      </p:sp>
      <p:sp>
        <p:nvSpPr>
          <p:cNvPr id="4" name="Slide Number Placeholder 3">
            <a:extLst>
              <a:ext uri="{FF2B5EF4-FFF2-40B4-BE49-F238E27FC236}">
                <a16:creationId xmlns:a16="http://schemas.microsoft.com/office/drawing/2014/main" id="{2E838E7A-B5CD-B94D-AFE7-1D388A58DBB7}"/>
              </a:ext>
            </a:extLst>
          </p:cNvPr>
          <p:cNvSpPr>
            <a:spLocks noGrp="1"/>
          </p:cNvSpPr>
          <p:nvPr>
            <p:ph type="sldNum" sz="quarter" idx="12"/>
          </p:nvPr>
        </p:nvSpPr>
        <p:spPr/>
        <p:txBody>
          <a:bodyPr/>
          <a:lstStyle/>
          <a:p>
            <a:fld id="{2BE1FEC3-8823-1349-926D-AB6C326E7D50}" type="slidenum">
              <a:rPr lang="en-US" smtClean="0"/>
              <a:pPr/>
              <a:t>18</a:t>
            </a:fld>
            <a:endParaRPr lang="en-US"/>
          </a:p>
        </p:txBody>
      </p:sp>
      <p:sp>
        <p:nvSpPr>
          <p:cNvPr id="5" name="Footer Placeholder 4">
            <a:extLst>
              <a:ext uri="{FF2B5EF4-FFF2-40B4-BE49-F238E27FC236}">
                <a16:creationId xmlns:a16="http://schemas.microsoft.com/office/drawing/2014/main" id="{5987F918-C349-FB43-9655-C03A3592F197}"/>
              </a:ext>
            </a:extLst>
          </p:cNvPr>
          <p:cNvSpPr>
            <a:spLocks noGrp="1"/>
          </p:cNvSpPr>
          <p:nvPr>
            <p:ph type="ftr" sz="quarter" idx="3"/>
          </p:nvPr>
        </p:nvSpPr>
        <p:spPr/>
        <p:txBody>
          <a:bodyPr/>
          <a:lstStyle/>
          <a:p>
            <a:r>
              <a:rPr lang="en-US"/>
              <a:t>Dmitry Malyshev, Probabilistic catalogs</a:t>
            </a:r>
            <a:endParaRPr lang="en-US" dirty="0"/>
          </a:p>
        </p:txBody>
      </p:sp>
      <p:pic>
        <p:nvPicPr>
          <p:cNvPr id="8" name="Picture 7">
            <a:extLst>
              <a:ext uri="{FF2B5EF4-FFF2-40B4-BE49-F238E27FC236}">
                <a16:creationId xmlns:a16="http://schemas.microsoft.com/office/drawing/2014/main" id="{961AF848-76EC-5045-90B0-A1229F53A702}"/>
              </a:ext>
            </a:extLst>
          </p:cNvPr>
          <p:cNvPicPr>
            <a:picLocks noChangeAspect="1"/>
          </p:cNvPicPr>
          <p:nvPr/>
        </p:nvPicPr>
        <p:blipFill>
          <a:blip r:embed="rId2"/>
          <a:stretch>
            <a:fillRect/>
          </a:stretch>
        </p:blipFill>
        <p:spPr>
          <a:xfrm>
            <a:off x="1816100" y="3542507"/>
            <a:ext cx="2616200" cy="457200"/>
          </a:xfrm>
          <a:prstGeom prst="rect">
            <a:avLst/>
          </a:prstGeom>
        </p:spPr>
      </p:pic>
      <p:pic>
        <p:nvPicPr>
          <p:cNvPr id="11" name="Picture 10">
            <a:extLst>
              <a:ext uri="{FF2B5EF4-FFF2-40B4-BE49-F238E27FC236}">
                <a16:creationId xmlns:a16="http://schemas.microsoft.com/office/drawing/2014/main" id="{E5B3B169-6461-D047-BE65-331187ABDFD8}"/>
              </a:ext>
            </a:extLst>
          </p:cNvPr>
          <p:cNvPicPr>
            <a:picLocks noChangeAspect="1"/>
          </p:cNvPicPr>
          <p:nvPr/>
        </p:nvPicPr>
        <p:blipFill>
          <a:blip r:embed="rId3"/>
          <a:stretch>
            <a:fillRect/>
          </a:stretch>
        </p:blipFill>
        <p:spPr>
          <a:xfrm>
            <a:off x="1820454" y="1960716"/>
            <a:ext cx="3136900" cy="660400"/>
          </a:xfrm>
          <a:prstGeom prst="rect">
            <a:avLst/>
          </a:prstGeom>
        </p:spPr>
      </p:pic>
      <p:pic>
        <p:nvPicPr>
          <p:cNvPr id="12" name="Picture 11">
            <a:extLst>
              <a:ext uri="{FF2B5EF4-FFF2-40B4-BE49-F238E27FC236}">
                <a16:creationId xmlns:a16="http://schemas.microsoft.com/office/drawing/2014/main" id="{49B11808-0450-E74B-9012-0535D2E0AA48}"/>
              </a:ext>
            </a:extLst>
          </p:cNvPr>
          <p:cNvPicPr>
            <a:picLocks noChangeAspect="1"/>
          </p:cNvPicPr>
          <p:nvPr/>
        </p:nvPicPr>
        <p:blipFill>
          <a:blip r:embed="rId4"/>
          <a:stretch>
            <a:fillRect/>
          </a:stretch>
        </p:blipFill>
        <p:spPr>
          <a:xfrm>
            <a:off x="1816100" y="4576915"/>
            <a:ext cx="4114800" cy="431800"/>
          </a:xfrm>
          <a:prstGeom prst="rect">
            <a:avLst/>
          </a:prstGeom>
        </p:spPr>
      </p:pic>
    </p:spTree>
    <p:extLst>
      <p:ext uri="{BB962C8B-B14F-4D97-AF65-F5344CB8AC3E}">
        <p14:creationId xmlns:p14="http://schemas.microsoft.com/office/powerpoint/2010/main" val="33307766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8F6F-48F1-DA4E-97B9-890FF723760E}"/>
              </a:ext>
            </a:extLst>
          </p:cNvPr>
          <p:cNvSpPr>
            <a:spLocks noGrp="1"/>
          </p:cNvSpPr>
          <p:nvPr>
            <p:ph type="title"/>
          </p:nvPr>
        </p:nvSpPr>
        <p:spPr/>
        <p:txBody>
          <a:bodyPr/>
          <a:lstStyle/>
          <a:p>
            <a:r>
              <a:rPr lang="en-US" dirty="0"/>
              <a:t>Domains for LR</a:t>
            </a:r>
          </a:p>
        </p:txBody>
      </p:sp>
      <p:sp>
        <p:nvSpPr>
          <p:cNvPr id="3" name="Content Placeholder 2">
            <a:extLst>
              <a:ext uri="{FF2B5EF4-FFF2-40B4-BE49-F238E27FC236}">
                <a16:creationId xmlns:a16="http://schemas.microsoft.com/office/drawing/2014/main" id="{F1A99C07-DB58-B24D-A99B-1CEA9142C194}"/>
              </a:ext>
            </a:extLst>
          </p:cNvPr>
          <p:cNvSpPr>
            <a:spLocks noGrp="1"/>
          </p:cNvSpPr>
          <p:nvPr>
            <p:ph idx="1"/>
          </p:nvPr>
        </p:nvSpPr>
        <p:spPr/>
        <p:txBody>
          <a:bodyPr/>
          <a:lstStyle/>
          <a:p>
            <a:r>
              <a:rPr lang="en-US" dirty="0"/>
              <a:t>The domain boundary for the LR in case of linear function </a:t>
            </a:r>
            <a:r>
              <a:rPr lang="en-US" i="1" dirty="0">
                <a:solidFill>
                  <a:srgbClr val="0432FF"/>
                </a:solidFill>
              </a:rPr>
              <a:t>f(x)</a:t>
            </a:r>
            <a:r>
              <a:rPr lang="en-US" dirty="0"/>
              <a:t> is linear (hyperplane):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In general, </a:t>
            </a:r>
            <a:r>
              <a:rPr lang="en-US" i="1" dirty="0">
                <a:solidFill>
                  <a:srgbClr val="0432FF"/>
                </a:solidFill>
              </a:rPr>
              <a:t>f(x)</a:t>
            </a:r>
            <a:r>
              <a:rPr lang="en-US" dirty="0"/>
              <a:t> can be a non-linear function of input features </a:t>
            </a:r>
            <a:r>
              <a:rPr lang="en-US" i="1" dirty="0">
                <a:solidFill>
                  <a:srgbClr val="0432FF"/>
                </a:solidFill>
              </a:rPr>
              <a:t>x</a:t>
            </a:r>
            <a:r>
              <a:rPr lang="en-US" dirty="0"/>
              <a:t>. In this case, more complicated boundaries are possible.</a:t>
            </a:r>
          </a:p>
          <a:p>
            <a:r>
              <a:rPr lang="en-US" dirty="0"/>
              <a:t>We see that already linear </a:t>
            </a:r>
            <a:r>
              <a:rPr lang="en-US" i="1" dirty="0">
                <a:solidFill>
                  <a:srgbClr val="0432FF"/>
                </a:solidFill>
              </a:rPr>
              <a:t>f(x)</a:t>
            </a:r>
            <a:r>
              <a:rPr lang="en-US" dirty="0"/>
              <a:t> gives good classification accuracy.</a:t>
            </a:r>
          </a:p>
        </p:txBody>
      </p:sp>
      <p:sp>
        <p:nvSpPr>
          <p:cNvPr id="4" name="Slide Number Placeholder 3">
            <a:extLst>
              <a:ext uri="{FF2B5EF4-FFF2-40B4-BE49-F238E27FC236}">
                <a16:creationId xmlns:a16="http://schemas.microsoft.com/office/drawing/2014/main" id="{4F6EEFDE-0362-5043-A393-C1631BD47AAB}"/>
              </a:ext>
            </a:extLst>
          </p:cNvPr>
          <p:cNvSpPr>
            <a:spLocks noGrp="1"/>
          </p:cNvSpPr>
          <p:nvPr>
            <p:ph type="sldNum" sz="quarter" idx="12"/>
          </p:nvPr>
        </p:nvSpPr>
        <p:spPr/>
        <p:txBody>
          <a:bodyPr/>
          <a:lstStyle/>
          <a:p>
            <a:fld id="{2BE1FEC3-8823-1349-926D-AB6C326E7D50}" type="slidenum">
              <a:rPr lang="en-US" smtClean="0"/>
              <a:pPr/>
              <a:t>19</a:t>
            </a:fld>
            <a:endParaRPr lang="en-US"/>
          </a:p>
        </p:txBody>
      </p:sp>
      <p:sp>
        <p:nvSpPr>
          <p:cNvPr id="5" name="Footer Placeholder 4">
            <a:extLst>
              <a:ext uri="{FF2B5EF4-FFF2-40B4-BE49-F238E27FC236}">
                <a16:creationId xmlns:a16="http://schemas.microsoft.com/office/drawing/2014/main" id="{BD7124F1-F665-9548-A445-AD2677279362}"/>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9F270CA7-D9E9-EE4B-8B6A-477EC527B059}"/>
              </a:ext>
            </a:extLst>
          </p:cNvPr>
          <p:cNvPicPr>
            <a:picLocks noChangeAspect="1"/>
          </p:cNvPicPr>
          <p:nvPr/>
        </p:nvPicPr>
        <p:blipFill>
          <a:blip r:embed="rId2"/>
          <a:stretch>
            <a:fillRect/>
          </a:stretch>
        </p:blipFill>
        <p:spPr>
          <a:xfrm>
            <a:off x="1373777" y="2057400"/>
            <a:ext cx="6248400" cy="3156949"/>
          </a:xfrm>
          <a:prstGeom prst="rect">
            <a:avLst/>
          </a:prstGeom>
        </p:spPr>
      </p:pic>
    </p:spTree>
    <p:extLst>
      <p:ext uri="{BB962C8B-B14F-4D97-AF65-F5344CB8AC3E}">
        <p14:creationId xmlns:p14="http://schemas.microsoft.com/office/powerpoint/2010/main" val="29128872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lstStyle/>
          <a:p>
            <a:r>
              <a:rPr lang="en-US" dirty="0"/>
              <a:t>Motivation</a:t>
            </a:r>
          </a:p>
          <a:p>
            <a:pPr lvl="1"/>
            <a:r>
              <a:rPr lang="en-US" dirty="0"/>
              <a:t>Unassociated sources</a:t>
            </a:r>
          </a:p>
          <a:p>
            <a:pPr lvl="1"/>
            <a:r>
              <a:rPr lang="en-US" dirty="0"/>
              <a:t>Missing sources</a:t>
            </a:r>
          </a:p>
          <a:p>
            <a:r>
              <a:rPr lang="en-US" dirty="0"/>
              <a:t>Construction of a probabilistic catalog from the Fermi LAT 3FGL catalog</a:t>
            </a:r>
          </a:p>
          <a:p>
            <a:r>
              <a:rPr lang="en-US" dirty="0"/>
              <a:t>Comparison of unassociated sources in 3FGL with sources </a:t>
            </a:r>
            <a:r>
              <a:rPr lang="en-US"/>
              <a:t>in 4FGL</a:t>
            </a:r>
            <a:endParaRPr lang="en-US" dirty="0"/>
          </a:p>
        </p:txBody>
      </p:sp>
      <p:sp>
        <p:nvSpPr>
          <p:cNvPr id="4" name="Slide Number Placeholder 3"/>
          <p:cNvSpPr>
            <a:spLocks noGrp="1"/>
          </p:cNvSpPr>
          <p:nvPr>
            <p:ph type="sldNum" sz="quarter" idx="12"/>
          </p:nvPr>
        </p:nvSpPr>
        <p:spPr/>
        <p:txBody>
          <a:bodyPr/>
          <a:lstStyle/>
          <a:p>
            <a:fld id="{2BE1FEC3-8823-1349-926D-AB6C326E7D50}" type="slidenum">
              <a:rPr lang="en-US" smtClean="0"/>
              <a:pPr/>
              <a:t>2</a:t>
            </a:fld>
            <a:endParaRPr lang="en-US"/>
          </a:p>
        </p:txBody>
      </p:sp>
      <p:sp>
        <p:nvSpPr>
          <p:cNvPr id="6" name="Footer Placeholder 5"/>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7479838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AB6C-1224-3241-8AB9-4849CF228221}"/>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53BD71F9-3FF5-0E45-968B-F1AF245C1180}"/>
              </a:ext>
            </a:extLst>
          </p:cNvPr>
          <p:cNvSpPr>
            <a:spLocks noGrp="1"/>
          </p:cNvSpPr>
          <p:nvPr>
            <p:ph idx="1"/>
          </p:nvPr>
        </p:nvSpPr>
        <p:spPr/>
        <p:txBody>
          <a:bodyPr/>
          <a:lstStyle/>
          <a:p>
            <a:r>
              <a:rPr lang="en-US" dirty="0"/>
              <a:t>For the neural network we use two hidden layers with N nodes in the first layer and 1 node in the second layer.</a:t>
            </a:r>
          </a:p>
          <a:p>
            <a:r>
              <a:rPr lang="en-US" dirty="0"/>
              <a:t>The activation function for the second hidden layer is the sigmoid function (the same as in the definition of LR)</a:t>
            </a:r>
          </a:p>
        </p:txBody>
      </p:sp>
      <p:sp>
        <p:nvSpPr>
          <p:cNvPr id="4" name="Slide Number Placeholder 3">
            <a:extLst>
              <a:ext uri="{FF2B5EF4-FFF2-40B4-BE49-F238E27FC236}">
                <a16:creationId xmlns:a16="http://schemas.microsoft.com/office/drawing/2014/main" id="{F3BDC08E-E792-554B-9A32-94CAB8FAD29B}"/>
              </a:ext>
            </a:extLst>
          </p:cNvPr>
          <p:cNvSpPr>
            <a:spLocks noGrp="1"/>
          </p:cNvSpPr>
          <p:nvPr>
            <p:ph type="sldNum" sz="quarter" idx="12"/>
          </p:nvPr>
        </p:nvSpPr>
        <p:spPr/>
        <p:txBody>
          <a:bodyPr/>
          <a:lstStyle/>
          <a:p>
            <a:fld id="{2BE1FEC3-8823-1349-926D-AB6C326E7D50}" type="slidenum">
              <a:rPr lang="en-US" smtClean="0"/>
              <a:pPr/>
              <a:t>20</a:t>
            </a:fld>
            <a:endParaRPr lang="en-US"/>
          </a:p>
        </p:txBody>
      </p:sp>
      <p:grpSp>
        <p:nvGrpSpPr>
          <p:cNvPr id="6" name="Group 5">
            <a:extLst>
              <a:ext uri="{FF2B5EF4-FFF2-40B4-BE49-F238E27FC236}">
                <a16:creationId xmlns:a16="http://schemas.microsoft.com/office/drawing/2014/main" id="{8B943C27-184E-3341-8FEE-14D7AEC2A77E}"/>
              </a:ext>
            </a:extLst>
          </p:cNvPr>
          <p:cNvGrpSpPr/>
          <p:nvPr/>
        </p:nvGrpSpPr>
        <p:grpSpPr>
          <a:xfrm>
            <a:off x="1139009" y="2772949"/>
            <a:ext cx="7164243" cy="4008851"/>
            <a:chOff x="455757" y="1676400"/>
            <a:chExt cx="7164243" cy="4008851"/>
          </a:xfrm>
        </p:grpSpPr>
        <p:grpSp>
          <p:nvGrpSpPr>
            <p:cNvPr id="7" name="Group 6">
              <a:extLst>
                <a:ext uri="{FF2B5EF4-FFF2-40B4-BE49-F238E27FC236}">
                  <a16:creationId xmlns:a16="http://schemas.microsoft.com/office/drawing/2014/main" id="{8AE4C09D-B051-E84E-A33E-B9191FE78D56}"/>
                </a:ext>
              </a:extLst>
            </p:cNvPr>
            <p:cNvGrpSpPr/>
            <p:nvPr/>
          </p:nvGrpSpPr>
          <p:grpSpPr>
            <a:xfrm>
              <a:off x="455757" y="2133600"/>
              <a:ext cx="5335443" cy="3551651"/>
              <a:chOff x="455757" y="2133600"/>
              <a:chExt cx="5335443" cy="3551651"/>
            </a:xfrm>
          </p:grpSpPr>
          <p:grpSp>
            <p:nvGrpSpPr>
              <p:cNvPr id="14" name="Group 13">
                <a:extLst>
                  <a:ext uri="{FF2B5EF4-FFF2-40B4-BE49-F238E27FC236}">
                    <a16:creationId xmlns:a16="http://schemas.microsoft.com/office/drawing/2014/main" id="{6C6FA8A9-C140-8043-8A1B-35AA1CADFF3E}"/>
                  </a:ext>
                </a:extLst>
              </p:cNvPr>
              <p:cNvGrpSpPr/>
              <p:nvPr/>
            </p:nvGrpSpPr>
            <p:grpSpPr>
              <a:xfrm>
                <a:off x="533400" y="2133600"/>
                <a:ext cx="5257800" cy="3064540"/>
                <a:chOff x="533400" y="2117060"/>
                <a:chExt cx="5257800" cy="3064540"/>
              </a:xfrm>
            </p:grpSpPr>
            <p:grpSp>
              <p:nvGrpSpPr>
                <p:cNvPr id="19" name="Group 18">
                  <a:extLst>
                    <a:ext uri="{FF2B5EF4-FFF2-40B4-BE49-F238E27FC236}">
                      <a16:creationId xmlns:a16="http://schemas.microsoft.com/office/drawing/2014/main" id="{71D52FEF-02AB-804E-B7BA-F7F68C13DC1E}"/>
                    </a:ext>
                  </a:extLst>
                </p:cNvPr>
                <p:cNvGrpSpPr/>
                <p:nvPr/>
              </p:nvGrpSpPr>
              <p:grpSpPr>
                <a:xfrm>
                  <a:off x="533400" y="2399454"/>
                  <a:ext cx="609600" cy="2369464"/>
                  <a:chOff x="2971800" y="2590800"/>
                  <a:chExt cx="609600" cy="2369464"/>
                </a:xfrm>
              </p:grpSpPr>
              <p:sp>
                <p:nvSpPr>
                  <p:cNvPr id="43" name="Oval 42">
                    <a:extLst>
                      <a:ext uri="{FF2B5EF4-FFF2-40B4-BE49-F238E27FC236}">
                        <a16:creationId xmlns:a16="http://schemas.microsoft.com/office/drawing/2014/main" id="{93BCFDB8-19BE-B547-9514-7B38AC13C9FD}"/>
                      </a:ext>
                    </a:extLst>
                  </p:cNvPr>
                  <p:cNvSpPr/>
                  <p:nvPr/>
                </p:nvSpPr>
                <p:spPr>
                  <a:xfrm>
                    <a:off x="2971800" y="2590800"/>
                    <a:ext cx="609600" cy="609600"/>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2A015E-110E-944A-8C12-58232E6CDA11}"/>
                      </a:ext>
                    </a:extLst>
                  </p:cNvPr>
                  <p:cNvSpPr/>
                  <p:nvPr/>
                </p:nvSpPr>
                <p:spPr>
                  <a:xfrm>
                    <a:off x="2971800" y="3474100"/>
                    <a:ext cx="609600" cy="609600"/>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83CDFB0-E5F3-9347-8465-E3B4F4C63F26}"/>
                      </a:ext>
                    </a:extLst>
                  </p:cNvPr>
                  <p:cNvSpPr/>
                  <p:nvPr/>
                </p:nvSpPr>
                <p:spPr>
                  <a:xfrm>
                    <a:off x="2971800" y="4350664"/>
                    <a:ext cx="609600" cy="609600"/>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F53F49CE-43A6-5447-A9A5-7150A271FEA2}"/>
                    </a:ext>
                  </a:extLst>
                </p:cNvPr>
                <p:cNvCxnSpPr>
                  <a:cxnSpLocks/>
                </p:cNvCxnSpPr>
                <p:nvPr/>
              </p:nvCxnSpPr>
              <p:spPr>
                <a:xfrm flipV="1">
                  <a:off x="1202576" y="2421862"/>
                  <a:ext cx="702424" cy="215524"/>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sp>
              <p:nvSpPr>
                <p:cNvPr id="21" name="Oval 20">
                  <a:extLst>
                    <a:ext uri="{FF2B5EF4-FFF2-40B4-BE49-F238E27FC236}">
                      <a16:creationId xmlns:a16="http://schemas.microsoft.com/office/drawing/2014/main" id="{047846B2-F529-6B47-A92B-E2787DCE89F9}"/>
                    </a:ext>
                  </a:extLst>
                </p:cNvPr>
                <p:cNvSpPr/>
                <p:nvPr/>
              </p:nvSpPr>
              <p:spPr>
                <a:xfrm>
                  <a:off x="1975644" y="2117060"/>
                  <a:ext cx="609600" cy="609600"/>
                </a:xfrm>
                <a:prstGeom prst="ellipse">
                  <a:avLst/>
                </a:prstGeom>
                <a:noFill/>
                <a:ln w="254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B81317-F0D2-9643-84BA-A252DC59E042}"/>
                    </a:ext>
                  </a:extLst>
                </p:cNvPr>
                <p:cNvSpPr/>
                <p:nvPr/>
              </p:nvSpPr>
              <p:spPr>
                <a:xfrm>
                  <a:off x="1975644" y="2930682"/>
                  <a:ext cx="609600" cy="609600"/>
                </a:xfrm>
                <a:prstGeom prst="ellipse">
                  <a:avLst/>
                </a:prstGeom>
                <a:noFill/>
                <a:ln w="254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A426EC-1D5D-D04A-A471-997DBA8D86B5}"/>
                    </a:ext>
                  </a:extLst>
                </p:cNvPr>
                <p:cNvSpPr/>
                <p:nvPr/>
              </p:nvSpPr>
              <p:spPr>
                <a:xfrm>
                  <a:off x="1975644" y="4572000"/>
                  <a:ext cx="609600" cy="609600"/>
                </a:xfrm>
                <a:prstGeom prst="ellipse">
                  <a:avLst/>
                </a:prstGeom>
                <a:noFill/>
                <a:ln w="254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9389E0-F7BA-EF4C-86DF-C0FA8C98629D}"/>
                    </a:ext>
                  </a:extLst>
                </p:cNvPr>
                <p:cNvSpPr/>
                <p:nvPr/>
              </p:nvSpPr>
              <p:spPr>
                <a:xfrm>
                  <a:off x="1979693" y="3767138"/>
                  <a:ext cx="609600" cy="609600"/>
                </a:xfrm>
                <a:prstGeom prst="ellipse">
                  <a:avLst/>
                </a:prstGeom>
                <a:noFill/>
                <a:ln w="254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9011F4D-54AC-6045-89F1-D67FE8C6DAC4}"/>
                    </a:ext>
                  </a:extLst>
                </p:cNvPr>
                <p:cNvCxnSpPr>
                  <a:cxnSpLocks/>
                </p:cNvCxnSpPr>
                <p:nvPr/>
              </p:nvCxnSpPr>
              <p:spPr>
                <a:xfrm>
                  <a:off x="1202576" y="2790082"/>
                  <a:ext cx="701820" cy="427934"/>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9D09CF9B-CD1E-D648-9784-7539C1806D90}"/>
                    </a:ext>
                  </a:extLst>
                </p:cNvPr>
                <p:cNvCxnSpPr>
                  <a:cxnSpLocks/>
                </p:cNvCxnSpPr>
                <p:nvPr/>
              </p:nvCxnSpPr>
              <p:spPr>
                <a:xfrm>
                  <a:off x="1155604" y="2911652"/>
                  <a:ext cx="811213" cy="996175"/>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B1B88E9-9B59-0A4F-B965-32BD753348EC}"/>
                    </a:ext>
                  </a:extLst>
                </p:cNvPr>
                <p:cNvCxnSpPr>
                  <a:cxnSpLocks/>
                </p:cNvCxnSpPr>
                <p:nvPr/>
              </p:nvCxnSpPr>
              <p:spPr>
                <a:xfrm>
                  <a:off x="1081162" y="2991632"/>
                  <a:ext cx="893878" cy="1597227"/>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3DB3EFDD-9FE2-A24A-A5BC-1FE9B5A1E9BD}"/>
                    </a:ext>
                  </a:extLst>
                </p:cNvPr>
                <p:cNvCxnSpPr>
                  <a:cxnSpLocks/>
                </p:cNvCxnSpPr>
                <p:nvPr/>
              </p:nvCxnSpPr>
              <p:spPr>
                <a:xfrm flipV="1">
                  <a:off x="1140155" y="2627414"/>
                  <a:ext cx="776845" cy="754440"/>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3A4771AD-0422-5748-B93B-80C0C86C074D}"/>
                    </a:ext>
                  </a:extLst>
                </p:cNvPr>
                <p:cNvCxnSpPr>
                  <a:cxnSpLocks/>
                </p:cNvCxnSpPr>
                <p:nvPr/>
              </p:nvCxnSpPr>
              <p:spPr>
                <a:xfrm flipV="1">
                  <a:off x="1201993" y="3328122"/>
                  <a:ext cx="699247" cy="177815"/>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730CC781-F186-8D45-BA5F-B84CD98A6D8B}"/>
                    </a:ext>
                  </a:extLst>
                </p:cNvPr>
                <p:cNvCxnSpPr>
                  <a:cxnSpLocks/>
                </p:cNvCxnSpPr>
                <p:nvPr/>
              </p:nvCxnSpPr>
              <p:spPr>
                <a:xfrm>
                  <a:off x="1202576" y="3647557"/>
                  <a:ext cx="702424" cy="330042"/>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0EB9F861-CEC7-F24B-BFCF-60C35E7802A0}"/>
                    </a:ext>
                  </a:extLst>
                </p:cNvPr>
                <p:cNvCxnSpPr>
                  <a:cxnSpLocks/>
                </p:cNvCxnSpPr>
                <p:nvPr/>
              </p:nvCxnSpPr>
              <p:spPr>
                <a:xfrm>
                  <a:off x="1143000" y="3800253"/>
                  <a:ext cx="782768" cy="919910"/>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C101306F-455E-9D41-A9E9-A51FF8F45E9C}"/>
                    </a:ext>
                  </a:extLst>
                </p:cNvPr>
                <p:cNvCxnSpPr>
                  <a:cxnSpLocks/>
                </p:cNvCxnSpPr>
                <p:nvPr/>
              </p:nvCxnSpPr>
              <p:spPr>
                <a:xfrm>
                  <a:off x="1180202" y="4585282"/>
                  <a:ext cx="721038" cy="232840"/>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6C725084-DF1E-F643-8519-52CFAA76DBDE}"/>
                    </a:ext>
                  </a:extLst>
                </p:cNvPr>
                <p:cNvCxnSpPr>
                  <a:cxnSpLocks/>
                </p:cNvCxnSpPr>
                <p:nvPr/>
              </p:nvCxnSpPr>
              <p:spPr>
                <a:xfrm flipV="1">
                  <a:off x="1202576" y="4095735"/>
                  <a:ext cx="698664" cy="347829"/>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E04ECE28-E41D-BA42-8FBE-16A23DB5739B}"/>
                    </a:ext>
                  </a:extLst>
                </p:cNvPr>
                <p:cNvCxnSpPr>
                  <a:cxnSpLocks/>
                </p:cNvCxnSpPr>
                <p:nvPr/>
              </p:nvCxnSpPr>
              <p:spPr>
                <a:xfrm flipV="1">
                  <a:off x="1152092" y="3413236"/>
                  <a:ext cx="782503" cy="877730"/>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567197E7-EA65-9840-BA6B-22789ADA97C7}"/>
                    </a:ext>
                  </a:extLst>
                </p:cNvPr>
                <p:cNvCxnSpPr>
                  <a:cxnSpLocks/>
                </p:cNvCxnSpPr>
                <p:nvPr/>
              </p:nvCxnSpPr>
              <p:spPr>
                <a:xfrm flipV="1">
                  <a:off x="1121607" y="2718509"/>
                  <a:ext cx="935793" cy="1396291"/>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sp>
              <p:nvSpPr>
                <p:cNvPr id="36" name="Oval 35">
                  <a:extLst>
                    <a:ext uri="{FF2B5EF4-FFF2-40B4-BE49-F238E27FC236}">
                      <a16:creationId xmlns:a16="http://schemas.microsoft.com/office/drawing/2014/main" id="{BFD92526-E7ED-DA45-9A6C-EE3A71CC7768}"/>
                    </a:ext>
                  </a:extLst>
                </p:cNvPr>
                <p:cNvSpPr/>
                <p:nvPr/>
              </p:nvSpPr>
              <p:spPr>
                <a:xfrm>
                  <a:off x="3352800" y="3282754"/>
                  <a:ext cx="609600" cy="609600"/>
                </a:xfrm>
                <a:prstGeom prst="ellipse">
                  <a:avLst/>
                </a:prstGeom>
                <a:noFill/>
                <a:ln w="254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795C100-038E-924D-9BC1-B439E92FE9D4}"/>
                    </a:ext>
                  </a:extLst>
                </p:cNvPr>
                <p:cNvCxnSpPr>
                  <a:cxnSpLocks/>
                </p:cNvCxnSpPr>
                <p:nvPr/>
              </p:nvCxnSpPr>
              <p:spPr>
                <a:xfrm flipV="1">
                  <a:off x="2612127" y="3892354"/>
                  <a:ext cx="795442" cy="809349"/>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8" name="Straight Arrow Connector 37">
                  <a:extLst>
                    <a:ext uri="{FF2B5EF4-FFF2-40B4-BE49-F238E27FC236}">
                      <a16:creationId xmlns:a16="http://schemas.microsoft.com/office/drawing/2014/main" id="{6D8AA86D-A237-4F48-97FD-20913485ED39}"/>
                    </a:ext>
                  </a:extLst>
                </p:cNvPr>
                <p:cNvCxnSpPr>
                  <a:cxnSpLocks/>
                </p:cNvCxnSpPr>
                <p:nvPr/>
              </p:nvCxnSpPr>
              <p:spPr>
                <a:xfrm flipV="1">
                  <a:off x="2637748" y="3722195"/>
                  <a:ext cx="651969" cy="265213"/>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A0332EFA-6873-8543-A626-F327BECCA0DF}"/>
                    </a:ext>
                  </a:extLst>
                </p:cNvPr>
                <p:cNvCxnSpPr>
                  <a:cxnSpLocks/>
                </p:cNvCxnSpPr>
                <p:nvPr/>
              </p:nvCxnSpPr>
              <p:spPr>
                <a:xfrm>
                  <a:off x="2648327" y="3292755"/>
                  <a:ext cx="628273" cy="212445"/>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2E195355-EB5F-B647-89D2-EDC6135DD446}"/>
                    </a:ext>
                  </a:extLst>
                </p:cNvPr>
                <p:cNvCxnSpPr>
                  <a:cxnSpLocks/>
                </p:cNvCxnSpPr>
                <p:nvPr/>
              </p:nvCxnSpPr>
              <p:spPr>
                <a:xfrm>
                  <a:off x="2614914" y="2556788"/>
                  <a:ext cx="827174" cy="678694"/>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sp>
              <p:nvSpPr>
                <p:cNvPr id="41" name="Oval 40">
                  <a:extLst>
                    <a:ext uri="{FF2B5EF4-FFF2-40B4-BE49-F238E27FC236}">
                      <a16:creationId xmlns:a16="http://schemas.microsoft.com/office/drawing/2014/main" id="{71C8143A-CD5D-8E47-96F8-678E27C7182C}"/>
                    </a:ext>
                  </a:extLst>
                </p:cNvPr>
                <p:cNvSpPr/>
                <p:nvPr/>
              </p:nvSpPr>
              <p:spPr>
                <a:xfrm>
                  <a:off x="5181600" y="3282754"/>
                  <a:ext cx="609600" cy="609600"/>
                </a:xfrm>
                <a:prstGeom prst="ellipse">
                  <a:avLst/>
                </a:prstGeom>
                <a:noFill/>
                <a:ln w="25400">
                  <a:solidFill>
                    <a:srgbClr val="008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5D3AAE33-1B21-3D46-A7D3-A97482E520E9}"/>
                    </a:ext>
                  </a:extLst>
                </p:cNvPr>
                <p:cNvCxnSpPr>
                  <a:cxnSpLocks/>
                </p:cNvCxnSpPr>
                <p:nvPr/>
              </p:nvCxnSpPr>
              <p:spPr>
                <a:xfrm>
                  <a:off x="4102855" y="3581168"/>
                  <a:ext cx="1002545" cy="6386"/>
                </a:xfrm>
                <a:prstGeom prst="straightConnector1">
                  <a:avLst/>
                </a:prstGeom>
                <a:ln w="12700">
                  <a:solidFill>
                    <a:schemeClr val="tx1"/>
                  </a:solidFill>
                  <a:tailEnd type="triangle" w="med" len="lg"/>
                </a:ln>
                <a:effectLst/>
              </p:spPr>
              <p:style>
                <a:lnRef idx="2">
                  <a:schemeClr val="accent2"/>
                </a:lnRef>
                <a:fillRef idx="0">
                  <a:schemeClr val="accent2"/>
                </a:fillRef>
                <a:effectRef idx="1">
                  <a:schemeClr val="accent2"/>
                </a:effectRef>
                <a:fontRef idx="minor">
                  <a:schemeClr val="tx1"/>
                </a:fontRef>
              </p:style>
            </p:cxnSp>
          </p:grpSp>
          <p:grpSp>
            <p:nvGrpSpPr>
              <p:cNvPr id="15" name="Group 14">
                <a:extLst>
                  <a:ext uri="{FF2B5EF4-FFF2-40B4-BE49-F238E27FC236}">
                    <a16:creationId xmlns:a16="http://schemas.microsoft.com/office/drawing/2014/main" id="{057CE08B-9C67-F946-8032-B905FC84BC54}"/>
                  </a:ext>
                </a:extLst>
              </p:cNvPr>
              <p:cNvGrpSpPr/>
              <p:nvPr/>
            </p:nvGrpSpPr>
            <p:grpSpPr>
              <a:xfrm>
                <a:off x="455757" y="4202668"/>
                <a:ext cx="5240881" cy="1482583"/>
                <a:chOff x="455757" y="4202668"/>
                <a:chExt cx="5240881" cy="1482583"/>
              </a:xfrm>
            </p:grpSpPr>
            <p:sp>
              <p:nvSpPr>
                <p:cNvPr id="16" name="TextBox 15">
                  <a:extLst>
                    <a:ext uri="{FF2B5EF4-FFF2-40B4-BE49-F238E27FC236}">
                      <a16:creationId xmlns:a16="http://schemas.microsoft.com/office/drawing/2014/main" id="{3967798B-1AB4-9044-A264-E0FDE95A1C9C}"/>
                    </a:ext>
                  </a:extLst>
                </p:cNvPr>
                <p:cNvSpPr txBox="1"/>
                <p:nvPr/>
              </p:nvSpPr>
              <p:spPr>
                <a:xfrm>
                  <a:off x="455757" y="4996371"/>
                  <a:ext cx="697627" cy="369332"/>
                </a:xfrm>
                <a:prstGeom prst="rect">
                  <a:avLst/>
                </a:prstGeom>
                <a:noFill/>
              </p:spPr>
              <p:txBody>
                <a:bodyPr wrap="none" rtlCol="0">
                  <a:spAutoFit/>
                </a:bodyPr>
                <a:lstStyle/>
                <a:p>
                  <a:r>
                    <a:rPr lang="en-US" dirty="0"/>
                    <a:t>Input</a:t>
                  </a:r>
                </a:p>
              </p:txBody>
            </p:sp>
            <p:sp>
              <p:nvSpPr>
                <p:cNvPr id="17" name="TextBox 16">
                  <a:extLst>
                    <a:ext uri="{FF2B5EF4-FFF2-40B4-BE49-F238E27FC236}">
                      <a16:creationId xmlns:a16="http://schemas.microsoft.com/office/drawing/2014/main" id="{5A85601B-5447-7D41-BF34-9241054715F4}"/>
                    </a:ext>
                  </a:extLst>
                </p:cNvPr>
                <p:cNvSpPr txBox="1"/>
                <p:nvPr/>
              </p:nvSpPr>
              <p:spPr>
                <a:xfrm>
                  <a:off x="2428904" y="5315919"/>
                  <a:ext cx="915635" cy="369332"/>
                </a:xfrm>
                <a:prstGeom prst="rect">
                  <a:avLst/>
                </a:prstGeom>
                <a:noFill/>
              </p:spPr>
              <p:txBody>
                <a:bodyPr wrap="none" rtlCol="0">
                  <a:spAutoFit/>
                </a:bodyPr>
                <a:lstStyle/>
                <a:p>
                  <a:r>
                    <a:rPr lang="en-US" dirty="0"/>
                    <a:t>Hidden</a:t>
                  </a:r>
                </a:p>
              </p:txBody>
            </p:sp>
            <p:sp>
              <p:nvSpPr>
                <p:cNvPr id="18" name="TextBox 17">
                  <a:extLst>
                    <a:ext uri="{FF2B5EF4-FFF2-40B4-BE49-F238E27FC236}">
                      <a16:creationId xmlns:a16="http://schemas.microsoft.com/office/drawing/2014/main" id="{F3D09CCE-F772-6F43-A040-A1CF369179D6}"/>
                    </a:ext>
                  </a:extLst>
                </p:cNvPr>
                <p:cNvSpPr txBox="1"/>
                <p:nvPr/>
              </p:nvSpPr>
              <p:spPr>
                <a:xfrm>
                  <a:off x="4819475" y="4202668"/>
                  <a:ext cx="877163" cy="369332"/>
                </a:xfrm>
                <a:prstGeom prst="rect">
                  <a:avLst/>
                </a:prstGeom>
                <a:noFill/>
              </p:spPr>
              <p:txBody>
                <a:bodyPr wrap="none" rtlCol="0">
                  <a:spAutoFit/>
                </a:bodyPr>
                <a:lstStyle/>
                <a:p>
                  <a:r>
                    <a:rPr lang="en-US" dirty="0"/>
                    <a:t>Output</a:t>
                  </a:r>
                </a:p>
              </p:txBody>
            </p:sp>
          </p:grpSp>
        </p:grpSp>
        <p:pic>
          <p:nvPicPr>
            <p:cNvPr id="8" name="Picture 7">
              <a:extLst>
                <a:ext uri="{FF2B5EF4-FFF2-40B4-BE49-F238E27FC236}">
                  <a16:creationId xmlns:a16="http://schemas.microsoft.com/office/drawing/2014/main" id="{C1B3BBC6-45D0-214B-BE1A-8414FECB1E10}"/>
                </a:ext>
              </a:extLst>
            </p:cNvPr>
            <p:cNvPicPr>
              <a:picLocks noChangeAspect="1"/>
            </p:cNvPicPr>
            <p:nvPr/>
          </p:nvPicPr>
          <p:blipFill>
            <a:blip r:embed="rId2"/>
            <a:stretch>
              <a:fillRect/>
            </a:stretch>
          </p:blipFill>
          <p:spPr>
            <a:xfrm>
              <a:off x="804570" y="1978095"/>
              <a:ext cx="292100" cy="241300"/>
            </a:xfrm>
            <a:prstGeom prst="rect">
              <a:avLst/>
            </a:prstGeom>
          </p:spPr>
        </p:pic>
        <p:pic>
          <p:nvPicPr>
            <p:cNvPr id="9" name="Picture 8">
              <a:extLst>
                <a:ext uri="{FF2B5EF4-FFF2-40B4-BE49-F238E27FC236}">
                  <a16:creationId xmlns:a16="http://schemas.microsoft.com/office/drawing/2014/main" id="{3581134E-74CA-F542-A37F-CAD64FAD7A8E}"/>
                </a:ext>
              </a:extLst>
            </p:cNvPr>
            <p:cNvPicPr>
              <a:picLocks noChangeAspect="1"/>
            </p:cNvPicPr>
            <p:nvPr/>
          </p:nvPicPr>
          <p:blipFill>
            <a:blip r:embed="rId3"/>
            <a:stretch>
              <a:fillRect/>
            </a:stretch>
          </p:blipFill>
          <p:spPr>
            <a:xfrm>
              <a:off x="3424502" y="2799232"/>
              <a:ext cx="1803400" cy="546100"/>
            </a:xfrm>
            <a:prstGeom prst="rect">
              <a:avLst/>
            </a:prstGeom>
          </p:spPr>
        </p:pic>
        <p:pic>
          <p:nvPicPr>
            <p:cNvPr id="10" name="Picture 9">
              <a:extLst>
                <a:ext uri="{FF2B5EF4-FFF2-40B4-BE49-F238E27FC236}">
                  <a16:creationId xmlns:a16="http://schemas.microsoft.com/office/drawing/2014/main" id="{76A18672-7224-AE43-9687-DE40E0110663}"/>
                </a:ext>
              </a:extLst>
            </p:cNvPr>
            <p:cNvPicPr>
              <a:picLocks noChangeAspect="1"/>
            </p:cNvPicPr>
            <p:nvPr/>
          </p:nvPicPr>
          <p:blipFill>
            <a:blip r:embed="rId4"/>
            <a:stretch>
              <a:fillRect/>
            </a:stretch>
          </p:blipFill>
          <p:spPr>
            <a:xfrm>
              <a:off x="5778500" y="2792949"/>
              <a:ext cx="1841500" cy="660400"/>
            </a:xfrm>
            <a:prstGeom prst="rect">
              <a:avLst/>
            </a:prstGeom>
          </p:spPr>
        </p:pic>
        <p:pic>
          <p:nvPicPr>
            <p:cNvPr id="11" name="Picture 10">
              <a:extLst>
                <a:ext uri="{FF2B5EF4-FFF2-40B4-BE49-F238E27FC236}">
                  <a16:creationId xmlns:a16="http://schemas.microsoft.com/office/drawing/2014/main" id="{E3F5976D-B340-CD4B-B5F8-49E3CC0AE495}"/>
                </a:ext>
              </a:extLst>
            </p:cNvPr>
            <p:cNvPicPr>
              <a:picLocks noChangeAspect="1"/>
            </p:cNvPicPr>
            <p:nvPr/>
          </p:nvPicPr>
          <p:blipFill>
            <a:blip r:embed="rId5"/>
            <a:stretch>
              <a:fillRect/>
            </a:stretch>
          </p:blipFill>
          <p:spPr>
            <a:xfrm>
              <a:off x="2819400" y="2514600"/>
              <a:ext cx="457200" cy="190500"/>
            </a:xfrm>
            <a:prstGeom prst="rect">
              <a:avLst/>
            </a:prstGeom>
          </p:spPr>
        </p:pic>
        <p:pic>
          <p:nvPicPr>
            <p:cNvPr id="12" name="Picture 11">
              <a:extLst>
                <a:ext uri="{FF2B5EF4-FFF2-40B4-BE49-F238E27FC236}">
                  <a16:creationId xmlns:a16="http://schemas.microsoft.com/office/drawing/2014/main" id="{5F389293-1C7E-1248-8A19-09FDB0BB2C2D}"/>
                </a:ext>
              </a:extLst>
            </p:cNvPr>
            <p:cNvPicPr>
              <a:picLocks noChangeAspect="1"/>
            </p:cNvPicPr>
            <p:nvPr/>
          </p:nvPicPr>
          <p:blipFill>
            <a:blip r:embed="rId6"/>
            <a:stretch>
              <a:fillRect/>
            </a:stretch>
          </p:blipFill>
          <p:spPr>
            <a:xfrm>
              <a:off x="4188922" y="3338046"/>
              <a:ext cx="762000" cy="215900"/>
            </a:xfrm>
            <a:prstGeom prst="rect">
              <a:avLst/>
            </a:prstGeom>
          </p:spPr>
        </p:pic>
        <p:pic>
          <p:nvPicPr>
            <p:cNvPr id="13" name="Picture 12">
              <a:extLst>
                <a:ext uri="{FF2B5EF4-FFF2-40B4-BE49-F238E27FC236}">
                  <a16:creationId xmlns:a16="http://schemas.microsoft.com/office/drawing/2014/main" id="{CF3348D3-B146-3F4D-A8D3-529766698A27}"/>
                </a:ext>
              </a:extLst>
            </p:cNvPr>
            <p:cNvPicPr>
              <a:picLocks noChangeAspect="1"/>
            </p:cNvPicPr>
            <p:nvPr/>
          </p:nvPicPr>
          <p:blipFill>
            <a:blip r:embed="rId7"/>
            <a:stretch>
              <a:fillRect/>
            </a:stretch>
          </p:blipFill>
          <p:spPr>
            <a:xfrm>
              <a:off x="1879600" y="1676400"/>
              <a:ext cx="1397000" cy="508000"/>
            </a:xfrm>
            <a:prstGeom prst="rect">
              <a:avLst/>
            </a:prstGeom>
          </p:spPr>
        </p:pic>
      </p:grpSp>
    </p:spTree>
    <p:extLst>
      <p:ext uri="{BB962C8B-B14F-4D97-AF65-F5344CB8AC3E}">
        <p14:creationId xmlns:p14="http://schemas.microsoft.com/office/powerpoint/2010/main" val="428411119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4708-3F29-AC44-97DF-7E9F48E99F71}"/>
              </a:ext>
            </a:extLst>
          </p:cNvPr>
          <p:cNvSpPr>
            <a:spLocks noGrp="1"/>
          </p:cNvSpPr>
          <p:nvPr>
            <p:ph type="title"/>
          </p:nvPr>
        </p:nvSpPr>
        <p:spPr/>
        <p:txBody>
          <a:bodyPr/>
          <a:lstStyle/>
          <a:p>
            <a:r>
              <a:rPr lang="en-US" dirty="0"/>
              <a:t>NN meta-parameters</a:t>
            </a:r>
          </a:p>
        </p:txBody>
      </p:sp>
      <p:sp>
        <p:nvSpPr>
          <p:cNvPr id="3" name="Content Placeholder 2">
            <a:extLst>
              <a:ext uri="{FF2B5EF4-FFF2-40B4-BE49-F238E27FC236}">
                <a16:creationId xmlns:a16="http://schemas.microsoft.com/office/drawing/2014/main" id="{176F2FF3-6EA2-1641-A95E-1E693B85B9E1}"/>
              </a:ext>
            </a:extLst>
          </p:cNvPr>
          <p:cNvSpPr>
            <a:spLocks noGrp="1"/>
          </p:cNvSpPr>
          <p:nvPr>
            <p:ph idx="1"/>
          </p:nvPr>
        </p:nvSpPr>
        <p:spPr/>
        <p:txBody>
          <a:bodyPr/>
          <a:lstStyle/>
          <a:p>
            <a:r>
              <a:rPr lang="en-US" dirty="0"/>
              <a:t>We tried different solvers, activation functions after the first hidden layer, and the number of neurons in the first hidden layer.</a:t>
            </a:r>
          </a:p>
          <a:p>
            <a:r>
              <a:rPr lang="en-US" dirty="0"/>
              <a:t>Our final choice is: ADAM, tanh, and 10 neurons.</a:t>
            </a:r>
          </a:p>
        </p:txBody>
      </p:sp>
      <p:sp>
        <p:nvSpPr>
          <p:cNvPr id="4" name="Slide Number Placeholder 3">
            <a:extLst>
              <a:ext uri="{FF2B5EF4-FFF2-40B4-BE49-F238E27FC236}">
                <a16:creationId xmlns:a16="http://schemas.microsoft.com/office/drawing/2014/main" id="{448B7585-46BA-FE4C-9E18-EAF289228B18}"/>
              </a:ext>
            </a:extLst>
          </p:cNvPr>
          <p:cNvSpPr>
            <a:spLocks noGrp="1"/>
          </p:cNvSpPr>
          <p:nvPr>
            <p:ph type="sldNum" sz="quarter" idx="12"/>
          </p:nvPr>
        </p:nvSpPr>
        <p:spPr/>
        <p:txBody>
          <a:bodyPr/>
          <a:lstStyle/>
          <a:p>
            <a:fld id="{2BE1FEC3-8823-1349-926D-AB6C326E7D50}" type="slidenum">
              <a:rPr lang="en-US" smtClean="0"/>
              <a:pPr/>
              <a:t>21</a:t>
            </a:fld>
            <a:endParaRPr lang="en-US"/>
          </a:p>
        </p:txBody>
      </p:sp>
      <p:sp>
        <p:nvSpPr>
          <p:cNvPr id="5" name="Footer Placeholder 4">
            <a:extLst>
              <a:ext uri="{FF2B5EF4-FFF2-40B4-BE49-F238E27FC236}">
                <a16:creationId xmlns:a16="http://schemas.microsoft.com/office/drawing/2014/main" id="{D5B2BB10-71F0-154A-B1C5-F4A0A065B929}"/>
              </a:ext>
            </a:extLst>
          </p:cNvPr>
          <p:cNvSpPr>
            <a:spLocks noGrp="1"/>
          </p:cNvSpPr>
          <p:nvPr>
            <p:ph type="ftr" sz="quarter" idx="3"/>
          </p:nvPr>
        </p:nvSpPr>
        <p:spPr/>
        <p:txBody>
          <a:bodyPr/>
          <a:lstStyle/>
          <a:p>
            <a:r>
              <a:rPr lang="en-US"/>
              <a:t>Dmitry Malyshev, Probabilistic catalogs</a:t>
            </a:r>
            <a:endParaRPr lang="en-US" dirty="0"/>
          </a:p>
        </p:txBody>
      </p:sp>
      <p:pic>
        <p:nvPicPr>
          <p:cNvPr id="9" name="Picture 8">
            <a:extLst>
              <a:ext uri="{FF2B5EF4-FFF2-40B4-BE49-F238E27FC236}">
                <a16:creationId xmlns:a16="http://schemas.microsoft.com/office/drawing/2014/main" id="{EE925DA9-A901-D047-BC5F-B338DC0679B9}"/>
              </a:ext>
            </a:extLst>
          </p:cNvPr>
          <p:cNvPicPr>
            <a:picLocks noChangeAspect="1"/>
          </p:cNvPicPr>
          <p:nvPr/>
        </p:nvPicPr>
        <p:blipFill>
          <a:blip r:embed="rId2"/>
          <a:stretch>
            <a:fillRect/>
          </a:stretch>
        </p:blipFill>
        <p:spPr>
          <a:xfrm>
            <a:off x="990600" y="2809365"/>
            <a:ext cx="7010400" cy="3591435"/>
          </a:xfrm>
          <a:prstGeom prst="rect">
            <a:avLst/>
          </a:prstGeom>
        </p:spPr>
      </p:pic>
    </p:spTree>
    <p:extLst>
      <p:ext uri="{BB962C8B-B14F-4D97-AF65-F5344CB8AC3E}">
        <p14:creationId xmlns:p14="http://schemas.microsoft.com/office/powerpoint/2010/main" val="27636074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B5D6-8E28-E24C-BDBA-B07C988DA458}"/>
              </a:ext>
            </a:extLst>
          </p:cNvPr>
          <p:cNvSpPr>
            <a:spLocks noGrp="1"/>
          </p:cNvSpPr>
          <p:nvPr>
            <p:ph type="title"/>
          </p:nvPr>
        </p:nvSpPr>
        <p:spPr/>
        <p:txBody>
          <a:bodyPr/>
          <a:lstStyle/>
          <a:p>
            <a:r>
              <a:rPr lang="en-US" dirty="0"/>
              <a:t>NN domains</a:t>
            </a:r>
          </a:p>
        </p:txBody>
      </p:sp>
      <p:sp>
        <p:nvSpPr>
          <p:cNvPr id="3" name="Content Placeholder 2">
            <a:extLst>
              <a:ext uri="{FF2B5EF4-FFF2-40B4-BE49-F238E27FC236}">
                <a16:creationId xmlns:a16="http://schemas.microsoft.com/office/drawing/2014/main" id="{4F2A6BF6-6BDD-2544-8678-9E758E3E7717}"/>
              </a:ext>
            </a:extLst>
          </p:cNvPr>
          <p:cNvSpPr>
            <a:spLocks noGrp="1"/>
          </p:cNvSpPr>
          <p:nvPr>
            <p:ph idx="1"/>
          </p:nvPr>
        </p:nvSpPr>
        <p:spPr/>
        <p:txBody>
          <a:bodyPr/>
          <a:lstStyle/>
          <a:p>
            <a:r>
              <a:rPr lang="en-US" dirty="0"/>
              <a:t>The domains for NN are similar to LR, but the boundary is non-linear</a:t>
            </a:r>
          </a:p>
        </p:txBody>
      </p:sp>
      <p:sp>
        <p:nvSpPr>
          <p:cNvPr id="4" name="Slide Number Placeholder 3">
            <a:extLst>
              <a:ext uri="{FF2B5EF4-FFF2-40B4-BE49-F238E27FC236}">
                <a16:creationId xmlns:a16="http://schemas.microsoft.com/office/drawing/2014/main" id="{04735917-ADCD-3745-BFAE-EA92B6327B28}"/>
              </a:ext>
            </a:extLst>
          </p:cNvPr>
          <p:cNvSpPr>
            <a:spLocks noGrp="1"/>
          </p:cNvSpPr>
          <p:nvPr>
            <p:ph type="sldNum" sz="quarter" idx="12"/>
          </p:nvPr>
        </p:nvSpPr>
        <p:spPr/>
        <p:txBody>
          <a:bodyPr/>
          <a:lstStyle/>
          <a:p>
            <a:fld id="{2BE1FEC3-8823-1349-926D-AB6C326E7D50}" type="slidenum">
              <a:rPr lang="en-US" smtClean="0"/>
              <a:pPr/>
              <a:t>22</a:t>
            </a:fld>
            <a:endParaRPr lang="en-US"/>
          </a:p>
        </p:txBody>
      </p:sp>
      <p:sp>
        <p:nvSpPr>
          <p:cNvPr id="5" name="Footer Placeholder 4">
            <a:extLst>
              <a:ext uri="{FF2B5EF4-FFF2-40B4-BE49-F238E27FC236}">
                <a16:creationId xmlns:a16="http://schemas.microsoft.com/office/drawing/2014/main" id="{094194AD-0673-FD4F-B206-29898F9A0080}"/>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C10E3784-9B51-B14C-A27B-A25A102F7578}"/>
              </a:ext>
            </a:extLst>
          </p:cNvPr>
          <p:cNvPicPr>
            <a:picLocks noChangeAspect="1"/>
          </p:cNvPicPr>
          <p:nvPr/>
        </p:nvPicPr>
        <p:blipFill>
          <a:blip r:embed="rId2"/>
          <a:stretch>
            <a:fillRect/>
          </a:stretch>
        </p:blipFill>
        <p:spPr>
          <a:xfrm>
            <a:off x="228600" y="2125251"/>
            <a:ext cx="6324600" cy="32917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B6C70B8-DAA5-7042-8CFA-495EB025356F}"/>
              </a:ext>
            </a:extLst>
          </p:cNvPr>
          <p:cNvPicPr>
            <a:picLocks noChangeAspect="1"/>
          </p:cNvPicPr>
          <p:nvPr/>
        </p:nvPicPr>
        <p:blipFill>
          <a:blip r:embed="rId3"/>
          <a:stretch>
            <a:fillRect/>
          </a:stretch>
        </p:blipFill>
        <p:spPr>
          <a:xfrm>
            <a:off x="5265217" y="4114800"/>
            <a:ext cx="3757320" cy="1898353"/>
          </a:xfrm>
          <a:prstGeom prst="rect">
            <a:avLst/>
          </a:prstGeom>
        </p:spPr>
      </p:pic>
    </p:spTree>
    <p:extLst>
      <p:ext uri="{BB962C8B-B14F-4D97-AF65-F5344CB8AC3E}">
        <p14:creationId xmlns:p14="http://schemas.microsoft.com/office/powerpoint/2010/main" val="338149501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B7B9-015F-B94C-BF57-4B2D4C19ECC7}"/>
              </a:ext>
            </a:extLst>
          </p:cNvPr>
          <p:cNvSpPr>
            <a:spLocks noGrp="1"/>
          </p:cNvSpPr>
          <p:nvPr>
            <p:ph type="title"/>
          </p:nvPr>
        </p:nvSpPr>
        <p:spPr/>
        <p:txBody>
          <a:bodyPr/>
          <a:lstStyle/>
          <a:p>
            <a:r>
              <a:rPr lang="en-US" dirty="0"/>
              <a:t>Selected ML algorithms</a:t>
            </a:r>
          </a:p>
        </p:txBody>
      </p:sp>
      <p:sp>
        <p:nvSpPr>
          <p:cNvPr id="3" name="Content Placeholder 2">
            <a:extLst>
              <a:ext uri="{FF2B5EF4-FFF2-40B4-BE49-F238E27FC236}">
                <a16:creationId xmlns:a16="http://schemas.microsoft.com/office/drawing/2014/main" id="{CD20FE7D-396A-654E-AF93-398E993A1CC4}"/>
              </a:ext>
            </a:extLst>
          </p:cNvPr>
          <p:cNvSpPr>
            <a:spLocks noGrp="1"/>
          </p:cNvSpPr>
          <p:nvPr>
            <p:ph idx="1"/>
          </p:nvPr>
        </p:nvSpPr>
        <p:spPr/>
        <p:txBody>
          <a:bodyPr/>
          <a:lstStyle/>
          <a:p>
            <a:r>
              <a:rPr lang="en-US" dirty="0"/>
              <a:t>In the analysis of the unassociated 3FGL sources, we have selected the following algorithms</a:t>
            </a:r>
          </a:p>
          <a:p>
            <a:endParaRPr lang="en-US" dirty="0"/>
          </a:p>
          <a:p>
            <a:endParaRPr lang="en-US" dirty="0"/>
          </a:p>
          <a:p>
            <a:endParaRPr lang="en-US" dirty="0"/>
          </a:p>
          <a:p>
            <a:endParaRPr lang="en-US" dirty="0"/>
          </a:p>
          <a:p>
            <a:endParaRPr lang="en-US" dirty="0"/>
          </a:p>
          <a:p>
            <a:endParaRPr lang="en-US" dirty="0"/>
          </a:p>
          <a:p>
            <a:endParaRPr lang="en-US" dirty="0"/>
          </a:p>
          <a:p>
            <a:r>
              <a:rPr lang="en-US" dirty="0"/>
              <a:t>For the probabilistic catalog, we are not going to choose “the best” method, but rather report the probabilities obtained with all four methods</a:t>
            </a:r>
          </a:p>
          <a:p>
            <a:pPr lvl="1"/>
            <a:r>
              <a:rPr lang="en-US" dirty="0"/>
              <a:t>The methods have similar test accuracy</a:t>
            </a:r>
          </a:p>
          <a:p>
            <a:pPr lvl="1"/>
            <a:r>
              <a:rPr lang="en-US" dirty="0"/>
              <a:t>Differences among predictions can serve as an estimate of the systematic error.</a:t>
            </a:r>
          </a:p>
        </p:txBody>
      </p:sp>
      <p:sp>
        <p:nvSpPr>
          <p:cNvPr id="4" name="Slide Number Placeholder 3">
            <a:extLst>
              <a:ext uri="{FF2B5EF4-FFF2-40B4-BE49-F238E27FC236}">
                <a16:creationId xmlns:a16="http://schemas.microsoft.com/office/drawing/2014/main" id="{1C72EA99-5A5E-5A4F-B5E2-E3F99AD2315E}"/>
              </a:ext>
            </a:extLst>
          </p:cNvPr>
          <p:cNvSpPr>
            <a:spLocks noGrp="1"/>
          </p:cNvSpPr>
          <p:nvPr>
            <p:ph type="sldNum" sz="quarter" idx="12"/>
          </p:nvPr>
        </p:nvSpPr>
        <p:spPr/>
        <p:txBody>
          <a:bodyPr/>
          <a:lstStyle/>
          <a:p>
            <a:fld id="{2BE1FEC3-8823-1349-926D-AB6C326E7D50}" type="slidenum">
              <a:rPr lang="en-US" smtClean="0"/>
              <a:pPr/>
              <a:t>23</a:t>
            </a:fld>
            <a:endParaRPr lang="en-US"/>
          </a:p>
        </p:txBody>
      </p:sp>
      <p:pic>
        <p:nvPicPr>
          <p:cNvPr id="7" name="Picture 6" descr="A screenshot of a cell phone&#10;&#10;Description automatically generated">
            <a:extLst>
              <a:ext uri="{FF2B5EF4-FFF2-40B4-BE49-F238E27FC236}">
                <a16:creationId xmlns:a16="http://schemas.microsoft.com/office/drawing/2014/main" id="{4AE0E9F2-4D88-7A47-9151-85A6C42B2DD9}"/>
              </a:ext>
            </a:extLst>
          </p:cNvPr>
          <p:cNvPicPr>
            <a:picLocks noChangeAspect="1"/>
          </p:cNvPicPr>
          <p:nvPr/>
        </p:nvPicPr>
        <p:blipFill>
          <a:blip r:embed="rId2"/>
          <a:stretch>
            <a:fillRect/>
          </a:stretch>
        </p:blipFill>
        <p:spPr>
          <a:xfrm>
            <a:off x="1682750" y="2057400"/>
            <a:ext cx="5765800" cy="2273300"/>
          </a:xfrm>
          <a:prstGeom prst="rect">
            <a:avLst/>
          </a:prstGeom>
        </p:spPr>
      </p:pic>
    </p:spTree>
    <p:extLst>
      <p:ext uri="{BB962C8B-B14F-4D97-AF65-F5344CB8AC3E}">
        <p14:creationId xmlns:p14="http://schemas.microsoft.com/office/powerpoint/2010/main" val="36189150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2B5F-41DC-0A40-814E-E4AB66976BA2}"/>
              </a:ext>
            </a:extLst>
          </p:cNvPr>
          <p:cNvSpPr>
            <a:spLocks noGrp="1"/>
          </p:cNvSpPr>
          <p:nvPr>
            <p:ph type="title"/>
          </p:nvPr>
        </p:nvSpPr>
        <p:spPr/>
        <p:txBody>
          <a:bodyPr/>
          <a:lstStyle/>
          <a:p>
            <a:r>
              <a:rPr lang="en-US" dirty="0"/>
              <a:t>Probabilistic catalog</a:t>
            </a:r>
          </a:p>
        </p:txBody>
      </p:sp>
      <p:sp>
        <p:nvSpPr>
          <p:cNvPr id="3" name="Content Placeholder 2">
            <a:extLst>
              <a:ext uri="{FF2B5EF4-FFF2-40B4-BE49-F238E27FC236}">
                <a16:creationId xmlns:a16="http://schemas.microsoft.com/office/drawing/2014/main" id="{EE71DFD8-5210-5D4C-85BD-7654BE1B32E3}"/>
              </a:ext>
            </a:extLst>
          </p:cNvPr>
          <p:cNvSpPr>
            <a:spLocks noGrp="1"/>
          </p:cNvSpPr>
          <p:nvPr>
            <p:ph idx="1"/>
          </p:nvPr>
        </p:nvSpPr>
        <p:spPr/>
        <p:txBody>
          <a:bodyPr/>
          <a:lstStyle/>
          <a:p>
            <a:r>
              <a:rPr lang="en-US" dirty="0"/>
              <a:t>In particular, the catalog will have columns with probabilities for the source to be an AGN or a PSR in a two-class classification for different algorithms</a:t>
            </a:r>
          </a:p>
          <a:p>
            <a:endParaRPr lang="en-US" dirty="0"/>
          </a:p>
          <a:p>
            <a:endParaRPr lang="en-US" dirty="0"/>
          </a:p>
          <a:p>
            <a:endParaRPr lang="en-US" dirty="0"/>
          </a:p>
          <a:p>
            <a:endParaRPr lang="en-US" dirty="0"/>
          </a:p>
          <a:p>
            <a:endParaRPr lang="en-US" dirty="0"/>
          </a:p>
          <a:p>
            <a:r>
              <a:rPr lang="en-US" dirty="0"/>
              <a:t>One can notice that for the first source, that BDT classifies it as an AGN, while LR and NN classify it as a PSR.</a:t>
            </a:r>
          </a:p>
          <a:p>
            <a:pPr lvl="1"/>
            <a:r>
              <a:rPr lang="en-US" dirty="0"/>
              <a:t>What is this source?</a:t>
            </a:r>
          </a:p>
          <a:p>
            <a:r>
              <a:rPr lang="en-US" dirty="0"/>
              <a:t>There exists now the 4</a:t>
            </a:r>
            <a:r>
              <a:rPr lang="en-US" baseline="30000" dirty="0"/>
              <a:t>th</a:t>
            </a:r>
            <a:r>
              <a:rPr lang="en-US" dirty="0"/>
              <a:t> Fermi LAT catalog 4FGL, where some of the unassociated sources from 3FGL have associations.</a:t>
            </a:r>
          </a:p>
          <a:p>
            <a:r>
              <a:rPr lang="en-US" dirty="0"/>
              <a:t>We can use the new associations to independently “test” the classifications with the ML methods.</a:t>
            </a:r>
          </a:p>
          <a:p>
            <a:endParaRPr lang="en-US" dirty="0"/>
          </a:p>
        </p:txBody>
      </p:sp>
      <p:sp>
        <p:nvSpPr>
          <p:cNvPr id="4" name="Slide Number Placeholder 3">
            <a:extLst>
              <a:ext uri="{FF2B5EF4-FFF2-40B4-BE49-F238E27FC236}">
                <a16:creationId xmlns:a16="http://schemas.microsoft.com/office/drawing/2014/main" id="{4A3A71DE-66EE-E448-8FCE-4B7AFDCD961D}"/>
              </a:ext>
            </a:extLst>
          </p:cNvPr>
          <p:cNvSpPr>
            <a:spLocks noGrp="1"/>
          </p:cNvSpPr>
          <p:nvPr>
            <p:ph type="sldNum" sz="quarter" idx="12"/>
          </p:nvPr>
        </p:nvSpPr>
        <p:spPr/>
        <p:txBody>
          <a:bodyPr/>
          <a:lstStyle/>
          <a:p>
            <a:fld id="{2BE1FEC3-8823-1349-926D-AB6C326E7D50}" type="slidenum">
              <a:rPr lang="en-US" smtClean="0"/>
              <a:pPr/>
              <a:t>24</a:t>
            </a:fld>
            <a:endParaRPr lang="en-US"/>
          </a:p>
        </p:txBody>
      </p:sp>
      <p:pic>
        <p:nvPicPr>
          <p:cNvPr id="9" name="Picture 8" descr="A screenshot of a cell phone&#10;&#10;Description automatically generated">
            <a:extLst>
              <a:ext uri="{FF2B5EF4-FFF2-40B4-BE49-F238E27FC236}">
                <a16:creationId xmlns:a16="http://schemas.microsoft.com/office/drawing/2014/main" id="{586E2783-16E5-2046-A943-4A0CFA653079}"/>
              </a:ext>
            </a:extLst>
          </p:cNvPr>
          <p:cNvPicPr>
            <a:picLocks noChangeAspect="1"/>
          </p:cNvPicPr>
          <p:nvPr/>
        </p:nvPicPr>
        <p:blipFill>
          <a:blip r:embed="rId2"/>
          <a:stretch>
            <a:fillRect/>
          </a:stretch>
        </p:blipFill>
        <p:spPr>
          <a:xfrm>
            <a:off x="507455" y="2438400"/>
            <a:ext cx="7991475" cy="1566541"/>
          </a:xfrm>
          <a:prstGeom prst="rect">
            <a:avLst/>
          </a:prstGeom>
        </p:spPr>
      </p:pic>
    </p:spTree>
    <p:extLst>
      <p:ext uri="{BB962C8B-B14F-4D97-AF65-F5344CB8AC3E}">
        <p14:creationId xmlns:p14="http://schemas.microsoft.com/office/powerpoint/2010/main" val="19345996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44FD-0179-D046-8E7D-A0C22EC547BA}"/>
              </a:ext>
            </a:extLst>
          </p:cNvPr>
          <p:cNvSpPr>
            <a:spLocks noGrp="1"/>
          </p:cNvSpPr>
          <p:nvPr>
            <p:ph type="title"/>
          </p:nvPr>
        </p:nvSpPr>
        <p:spPr/>
        <p:txBody>
          <a:bodyPr/>
          <a:lstStyle/>
          <a:p>
            <a:r>
              <a:rPr lang="en-US" dirty="0"/>
              <a:t>Comparison with 4FGL</a:t>
            </a:r>
          </a:p>
        </p:txBody>
      </p:sp>
      <p:sp>
        <p:nvSpPr>
          <p:cNvPr id="3" name="Content Placeholder 2">
            <a:extLst>
              <a:ext uri="{FF2B5EF4-FFF2-40B4-BE49-F238E27FC236}">
                <a16:creationId xmlns:a16="http://schemas.microsoft.com/office/drawing/2014/main" id="{708F0BFD-6AFB-FE4F-8FA3-309DBE49A25C}"/>
              </a:ext>
            </a:extLst>
          </p:cNvPr>
          <p:cNvSpPr>
            <a:spLocks noGrp="1"/>
          </p:cNvSpPr>
          <p:nvPr>
            <p:ph idx="1"/>
          </p:nvPr>
        </p:nvSpPr>
        <p:spPr/>
        <p:txBody>
          <a:bodyPr/>
          <a:lstStyle/>
          <a:p>
            <a:r>
              <a:rPr lang="en-US" dirty="0"/>
              <a:t>In 4FGL catalog, there are 242 sources which were unassociated in 3FGL and have either AGN or PSR associations now</a:t>
            </a:r>
          </a:p>
          <a:p>
            <a:r>
              <a:rPr lang="en-US" dirty="0"/>
              <a:t>We use these sources to independently test the performance of the ML algorithms</a:t>
            </a:r>
          </a:p>
          <a:p>
            <a:endParaRPr lang="en-US" dirty="0"/>
          </a:p>
        </p:txBody>
      </p:sp>
      <p:sp>
        <p:nvSpPr>
          <p:cNvPr id="4" name="Slide Number Placeholder 3">
            <a:extLst>
              <a:ext uri="{FF2B5EF4-FFF2-40B4-BE49-F238E27FC236}">
                <a16:creationId xmlns:a16="http://schemas.microsoft.com/office/drawing/2014/main" id="{DF303165-FF84-9741-B5A4-8EE987974A9D}"/>
              </a:ext>
            </a:extLst>
          </p:cNvPr>
          <p:cNvSpPr>
            <a:spLocks noGrp="1"/>
          </p:cNvSpPr>
          <p:nvPr>
            <p:ph type="sldNum" sz="quarter" idx="12"/>
          </p:nvPr>
        </p:nvSpPr>
        <p:spPr/>
        <p:txBody>
          <a:bodyPr/>
          <a:lstStyle/>
          <a:p>
            <a:fld id="{2BE1FEC3-8823-1349-926D-AB6C326E7D50}" type="slidenum">
              <a:rPr lang="en-US" smtClean="0"/>
              <a:pPr/>
              <a:t>25</a:t>
            </a:fld>
            <a:endParaRPr lang="en-US"/>
          </a:p>
        </p:txBody>
      </p:sp>
      <p:sp>
        <p:nvSpPr>
          <p:cNvPr id="5" name="Footer Placeholder 4">
            <a:extLst>
              <a:ext uri="{FF2B5EF4-FFF2-40B4-BE49-F238E27FC236}">
                <a16:creationId xmlns:a16="http://schemas.microsoft.com/office/drawing/2014/main" id="{2CD61ECB-0E4E-7D4D-BA60-DE1F5AFA33BA}"/>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a:extLst>
              <a:ext uri="{FF2B5EF4-FFF2-40B4-BE49-F238E27FC236}">
                <a16:creationId xmlns:a16="http://schemas.microsoft.com/office/drawing/2014/main" id="{C5F0CAD2-CB6D-7F40-9473-4F7065042AED}"/>
              </a:ext>
            </a:extLst>
          </p:cNvPr>
          <p:cNvPicPr>
            <a:picLocks noChangeAspect="1"/>
          </p:cNvPicPr>
          <p:nvPr/>
        </p:nvPicPr>
        <p:blipFill>
          <a:blip r:embed="rId2"/>
          <a:stretch>
            <a:fillRect/>
          </a:stretch>
        </p:blipFill>
        <p:spPr>
          <a:xfrm>
            <a:off x="658813" y="2871589"/>
            <a:ext cx="6961187" cy="3566223"/>
          </a:xfrm>
          <a:prstGeom prst="rect">
            <a:avLst/>
          </a:prstGeom>
        </p:spPr>
      </p:pic>
      <p:cxnSp>
        <p:nvCxnSpPr>
          <p:cNvPr id="8" name="Straight Arrow Connector 7">
            <a:extLst>
              <a:ext uri="{FF2B5EF4-FFF2-40B4-BE49-F238E27FC236}">
                <a16:creationId xmlns:a16="http://schemas.microsoft.com/office/drawing/2014/main" id="{7CBA2779-62A0-D643-8B64-E226A5AEB8EC}"/>
              </a:ext>
            </a:extLst>
          </p:cNvPr>
          <p:cNvCxnSpPr>
            <a:cxnSpLocks/>
            <a:stCxn id="11" idx="1"/>
          </p:cNvCxnSpPr>
          <p:nvPr/>
        </p:nvCxnSpPr>
        <p:spPr>
          <a:xfrm flipH="1">
            <a:off x="6858001" y="3496509"/>
            <a:ext cx="429234" cy="1229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8470CC62-AFF8-E244-BEAC-104D2D386162}"/>
              </a:ext>
            </a:extLst>
          </p:cNvPr>
          <p:cNvSpPr txBox="1"/>
          <p:nvPr/>
        </p:nvSpPr>
        <p:spPr>
          <a:xfrm>
            <a:off x="7287235" y="2819400"/>
            <a:ext cx="1739964" cy="1354217"/>
          </a:xfrm>
          <a:prstGeom prst="rect">
            <a:avLst/>
          </a:prstGeom>
          <a:noFill/>
        </p:spPr>
        <p:txBody>
          <a:bodyPr wrap="none" rtlCol="0">
            <a:spAutoFit/>
          </a:bodyPr>
          <a:lstStyle/>
          <a:p>
            <a:r>
              <a:rPr lang="en-US" sz="1600" dirty="0"/>
              <a:t>4FGL PSRs</a:t>
            </a:r>
          </a:p>
          <a:p>
            <a:r>
              <a:rPr lang="en-US" sz="1600" dirty="0"/>
              <a:t>which had mixed</a:t>
            </a:r>
            <a:br>
              <a:rPr lang="en-US" sz="1600" dirty="0"/>
            </a:br>
            <a:r>
              <a:rPr lang="en-US" sz="1600" dirty="0"/>
              <a:t>classifications</a:t>
            </a:r>
            <a:br>
              <a:rPr lang="en-US" sz="1600" dirty="0"/>
            </a:br>
            <a:r>
              <a:rPr lang="en-US" sz="1600" dirty="0"/>
              <a:t>by ML algorithms</a:t>
            </a:r>
            <a:br>
              <a:rPr lang="en-US" sz="1600" dirty="0"/>
            </a:br>
            <a:r>
              <a:rPr lang="en-US" sz="1600" dirty="0"/>
              <a:t>in 3FGL</a:t>
            </a:r>
          </a:p>
        </p:txBody>
      </p:sp>
      <p:cxnSp>
        <p:nvCxnSpPr>
          <p:cNvPr id="13" name="Straight Arrow Connector 12">
            <a:extLst>
              <a:ext uri="{FF2B5EF4-FFF2-40B4-BE49-F238E27FC236}">
                <a16:creationId xmlns:a16="http://schemas.microsoft.com/office/drawing/2014/main" id="{0A872D29-22B0-1047-8972-BCB7862C6A6D}"/>
              </a:ext>
            </a:extLst>
          </p:cNvPr>
          <p:cNvCxnSpPr>
            <a:cxnSpLocks/>
          </p:cNvCxnSpPr>
          <p:nvPr/>
        </p:nvCxnSpPr>
        <p:spPr>
          <a:xfrm flipH="1" flipV="1">
            <a:off x="4191000" y="4173617"/>
            <a:ext cx="2895601" cy="931783"/>
          </a:xfrm>
          <a:prstGeom prst="straightConnector1">
            <a:avLst/>
          </a:prstGeom>
          <a:ln>
            <a:prstDash val="sysDot"/>
            <a:tailEnd type="arrow" w="lg" len="med"/>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CD63226E-E728-D74B-A399-59025AA54D79}"/>
              </a:ext>
            </a:extLst>
          </p:cNvPr>
          <p:cNvSpPr txBox="1"/>
          <p:nvPr/>
        </p:nvSpPr>
        <p:spPr>
          <a:xfrm>
            <a:off x="7287235" y="4829840"/>
            <a:ext cx="1628165" cy="1477328"/>
          </a:xfrm>
          <a:prstGeom prst="rect">
            <a:avLst/>
          </a:prstGeom>
          <a:noFill/>
        </p:spPr>
        <p:txBody>
          <a:bodyPr wrap="square" rtlCol="0">
            <a:spAutoFit/>
          </a:bodyPr>
          <a:lstStyle/>
          <a:p>
            <a:r>
              <a:rPr lang="en-US" dirty="0"/>
              <a:t>This is the “mixed” source in the table on the previous slide</a:t>
            </a:r>
          </a:p>
        </p:txBody>
      </p:sp>
    </p:spTree>
    <p:extLst>
      <p:ext uri="{BB962C8B-B14F-4D97-AF65-F5344CB8AC3E}">
        <p14:creationId xmlns:p14="http://schemas.microsoft.com/office/powerpoint/2010/main" val="10988017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81E9-369D-EA4B-A1F7-9FD13099DDA9}"/>
              </a:ext>
            </a:extLst>
          </p:cNvPr>
          <p:cNvSpPr>
            <a:spLocks noGrp="1"/>
          </p:cNvSpPr>
          <p:nvPr>
            <p:ph type="title"/>
          </p:nvPr>
        </p:nvSpPr>
        <p:spPr/>
        <p:txBody>
          <a:bodyPr/>
          <a:lstStyle/>
          <a:p>
            <a:r>
              <a:rPr lang="en-US" dirty="0"/>
              <a:t>Comparison with 4FGL</a:t>
            </a:r>
          </a:p>
        </p:txBody>
      </p:sp>
      <p:sp>
        <p:nvSpPr>
          <p:cNvPr id="3" name="Content Placeholder 2">
            <a:extLst>
              <a:ext uri="{FF2B5EF4-FFF2-40B4-BE49-F238E27FC236}">
                <a16:creationId xmlns:a16="http://schemas.microsoft.com/office/drawing/2014/main" id="{E576D8A7-3DCA-0F41-B947-7D160599A448}"/>
              </a:ext>
            </a:extLst>
          </p:cNvPr>
          <p:cNvSpPr>
            <a:spLocks noGrp="1"/>
          </p:cNvSpPr>
          <p:nvPr>
            <p:ph idx="1"/>
          </p:nvPr>
        </p:nvSpPr>
        <p:spPr/>
        <p:txBody>
          <a:bodyPr/>
          <a:lstStyle/>
          <a:p>
            <a:r>
              <a:rPr lang="en-US" dirty="0"/>
              <a:t>Accuracy of prediction of the class of unassociated sources in 3FGL using associations in the 4FGL.</a:t>
            </a:r>
          </a:p>
          <a:p>
            <a:r>
              <a:rPr lang="en-US" dirty="0"/>
              <a:t>The 4FGL comparison accuracy is only ~ 2% worse than the average testing accuracy based on the 3FGL data.</a:t>
            </a:r>
          </a:p>
          <a:p>
            <a:endParaRPr lang="en-US" dirty="0"/>
          </a:p>
          <a:p>
            <a:endParaRPr lang="en-US" dirty="0"/>
          </a:p>
          <a:p>
            <a:endParaRPr lang="en-US" dirty="0"/>
          </a:p>
          <a:p>
            <a:endParaRPr lang="en-US" dirty="0"/>
          </a:p>
          <a:p>
            <a:endParaRPr lang="en-US" dirty="0"/>
          </a:p>
          <a:p>
            <a:endParaRPr lang="en-US" dirty="0"/>
          </a:p>
          <a:p>
            <a:endParaRPr lang="en-US" dirty="0"/>
          </a:p>
          <a:p>
            <a:r>
              <a:rPr lang="en-US" dirty="0"/>
              <a:t>Out of 14 sources with mixed and wrong associations, 7 have “flags” in 3FGL, e.g., due to high uncertainties in background.</a:t>
            </a:r>
          </a:p>
          <a:p>
            <a:pPr lvl="1"/>
            <a:r>
              <a:rPr lang="en-US" dirty="0"/>
              <a:t>For some sources spectral parameters have changed a lot.</a:t>
            </a:r>
          </a:p>
        </p:txBody>
      </p:sp>
      <p:sp>
        <p:nvSpPr>
          <p:cNvPr id="4" name="Slide Number Placeholder 3">
            <a:extLst>
              <a:ext uri="{FF2B5EF4-FFF2-40B4-BE49-F238E27FC236}">
                <a16:creationId xmlns:a16="http://schemas.microsoft.com/office/drawing/2014/main" id="{AAB7009B-CEC9-494C-B71D-86F54E943A98}"/>
              </a:ext>
            </a:extLst>
          </p:cNvPr>
          <p:cNvSpPr>
            <a:spLocks noGrp="1"/>
          </p:cNvSpPr>
          <p:nvPr>
            <p:ph type="sldNum" sz="quarter" idx="12"/>
          </p:nvPr>
        </p:nvSpPr>
        <p:spPr/>
        <p:txBody>
          <a:bodyPr/>
          <a:lstStyle/>
          <a:p>
            <a:fld id="{2BE1FEC3-8823-1349-926D-AB6C326E7D50}" type="slidenum">
              <a:rPr lang="en-US" smtClean="0"/>
              <a:pPr/>
              <a:t>26</a:t>
            </a:fld>
            <a:endParaRPr lang="en-US"/>
          </a:p>
        </p:txBody>
      </p:sp>
      <p:sp>
        <p:nvSpPr>
          <p:cNvPr id="5" name="Footer Placeholder 4">
            <a:extLst>
              <a:ext uri="{FF2B5EF4-FFF2-40B4-BE49-F238E27FC236}">
                <a16:creationId xmlns:a16="http://schemas.microsoft.com/office/drawing/2014/main" id="{CB9CEFC4-CDE9-B54E-811F-2E656A38B68A}"/>
              </a:ext>
            </a:extLst>
          </p:cNvPr>
          <p:cNvSpPr>
            <a:spLocks noGrp="1"/>
          </p:cNvSpPr>
          <p:nvPr>
            <p:ph type="ftr" sz="quarter" idx="3"/>
          </p:nvPr>
        </p:nvSpPr>
        <p:spPr/>
        <p:txBody>
          <a:bodyPr/>
          <a:lstStyle/>
          <a:p>
            <a:r>
              <a:rPr lang="en-US"/>
              <a:t>Dmitry Malyshev, Probabilistic catalogs</a:t>
            </a:r>
            <a:endParaRPr lang="en-US" dirty="0"/>
          </a:p>
        </p:txBody>
      </p:sp>
      <p:pic>
        <p:nvPicPr>
          <p:cNvPr id="7" name="Picture 6" descr="A screenshot of a cell phone&#10;&#10;Description automatically generated">
            <a:extLst>
              <a:ext uri="{FF2B5EF4-FFF2-40B4-BE49-F238E27FC236}">
                <a16:creationId xmlns:a16="http://schemas.microsoft.com/office/drawing/2014/main" id="{5FEB6109-877C-C64E-BE31-BDEBD1BC7F86}"/>
              </a:ext>
            </a:extLst>
          </p:cNvPr>
          <p:cNvPicPr>
            <a:picLocks noChangeAspect="1"/>
          </p:cNvPicPr>
          <p:nvPr/>
        </p:nvPicPr>
        <p:blipFill>
          <a:blip r:embed="rId2"/>
          <a:stretch>
            <a:fillRect/>
          </a:stretch>
        </p:blipFill>
        <p:spPr>
          <a:xfrm>
            <a:off x="787400" y="2819400"/>
            <a:ext cx="7556500" cy="2209800"/>
          </a:xfrm>
          <a:prstGeom prst="rect">
            <a:avLst/>
          </a:prstGeom>
        </p:spPr>
      </p:pic>
    </p:spTree>
    <p:extLst>
      <p:ext uri="{BB962C8B-B14F-4D97-AF65-F5344CB8AC3E}">
        <p14:creationId xmlns:p14="http://schemas.microsoft.com/office/powerpoint/2010/main" val="3930997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26EC-CCC6-5741-8D0B-5E0940B48E83}"/>
              </a:ext>
            </a:extLst>
          </p:cNvPr>
          <p:cNvSpPr>
            <a:spLocks noGrp="1"/>
          </p:cNvSpPr>
          <p:nvPr>
            <p:ph type="title"/>
          </p:nvPr>
        </p:nvSpPr>
        <p:spPr/>
        <p:txBody>
          <a:bodyPr/>
          <a:lstStyle/>
          <a:p>
            <a:r>
              <a:rPr lang="en-US" dirty="0"/>
              <a:t>Current / future work</a:t>
            </a:r>
          </a:p>
        </p:txBody>
      </p:sp>
      <p:sp>
        <p:nvSpPr>
          <p:cNvPr id="3" name="Content Placeholder 2">
            <a:extLst>
              <a:ext uri="{FF2B5EF4-FFF2-40B4-BE49-F238E27FC236}">
                <a16:creationId xmlns:a16="http://schemas.microsoft.com/office/drawing/2014/main" id="{0BFF84AC-1092-6C4A-8424-8688F7204101}"/>
              </a:ext>
            </a:extLst>
          </p:cNvPr>
          <p:cNvSpPr>
            <a:spLocks noGrp="1"/>
          </p:cNvSpPr>
          <p:nvPr>
            <p:ph idx="1"/>
          </p:nvPr>
        </p:nvSpPr>
        <p:spPr/>
        <p:txBody>
          <a:bodyPr/>
          <a:lstStyle/>
          <a:p>
            <a:r>
              <a:rPr lang="en-US" dirty="0"/>
              <a:t>Construction of probabilistic classifications for 4FGL unassociated sources</a:t>
            </a:r>
          </a:p>
          <a:p>
            <a:r>
              <a:rPr lang="en-US" dirty="0"/>
              <a:t>Search for outliers in associated sources, i.e., sources for which the ML class is different from the association class</a:t>
            </a:r>
          </a:p>
          <a:p>
            <a:r>
              <a:rPr lang="en-US" dirty="0"/>
              <a:t>Looking for applications of probabilistic catalogs.</a:t>
            </a:r>
          </a:p>
          <a:p>
            <a:pPr lvl="1"/>
            <a:r>
              <a:rPr lang="en-US" dirty="0"/>
              <a:t>For example one can calculate </a:t>
            </a:r>
            <a:r>
              <a:rPr lang="en-US" dirty="0" err="1"/>
              <a:t>dN</a:t>
            </a:r>
            <a:r>
              <a:rPr lang="en-US" dirty="0"/>
              <a:t>/</a:t>
            </a:r>
            <a:r>
              <a:rPr lang="en-US" dirty="0" err="1"/>
              <a:t>dS</a:t>
            </a:r>
            <a:r>
              <a:rPr lang="en-US" dirty="0"/>
              <a:t> distributions (number / flux) including unassociated sources, which typically have smaller flux. This would extend the </a:t>
            </a:r>
            <a:r>
              <a:rPr lang="en-US" dirty="0" err="1"/>
              <a:t>dN</a:t>
            </a:r>
            <a:r>
              <a:rPr lang="en-US" dirty="0"/>
              <a:t>/</a:t>
            </a:r>
            <a:r>
              <a:rPr lang="en-US" dirty="0" err="1"/>
              <a:t>dS</a:t>
            </a:r>
            <a:r>
              <a:rPr lang="en-US" dirty="0"/>
              <a:t> to lower fluxes.</a:t>
            </a:r>
          </a:p>
        </p:txBody>
      </p:sp>
      <p:sp>
        <p:nvSpPr>
          <p:cNvPr id="4" name="Slide Number Placeholder 3">
            <a:extLst>
              <a:ext uri="{FF2B5EF4-FFF2-40B4-BE49-F238E27FC236}">
                <a16:creationId xmlns:a16="http://schemas.microsoft.com/office/drawing/2014/main" id="{C9A30281-B838-1B41-B871-18FD95F5AA10}"/>
              </a:ext>
            </a:extLst>
          </p:cNvPr>
          <p:cNvSpPr>
            <a:spLocks noGrp="1"/>
          </p:cNvSpPr>
          <p:nvPr>
            <p:ph type="sldNum" sz="quarter" idx="12"/>
          </p:nvPr>
        </p:nvSpPr>
        <p:spPr/>
        <p:txBody>
          <a:bodyPr/>
          <a:lstStyle/>
          <a:p>
            <a:fld id="{2BE1FEC3-8823-1349-926D-AB6C326E7D50}" type="slidenum">
              <a:rPr lang="en-US" smtClean="0"/>
              <a:pPr/>
              <a:t>27</a:t>
            </a:fld>
            <a:endParaRPr lang="en-US"/>
          </a:p>
        </p:txBody>
      </p:sp>
      <p:sp>
        <p:nvSpPr>
          <p:cNvPr id="5" name="Footer Placeholder 4">
            <a:extLst>
              <a:ext uri="{FF2B5EF4-FFF2-40B4-BE49-F238E27FC236}">
                <a16:creationId xmlns:a16="http://schemas.microsoft.com/office/drawing/2014/main" id="{10A15216-98B1-0B4C-BE2A-A79F3776FBF5}"/>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20149587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I</a:t>
            </a:r>
          </a:p>
        </p:txBody>
      </p:sp>
      <p:sp>
        <p:nvSpPr>
          <p:cNvPr id="3" name="Content Placeholder 2"/>
          <p:cNvSpPr>
            <a:spLocks noGrp="1"/>
          </p:cNvSpPr>
          <p:nvPr>
            <p:ph idx="1"/>
          </p:nvPr>
        </p:nvSpPr>
        <p:spPr/>
        <p:txBody>
          <a:bodyPr/>
          <a:lstStyle/>
          <a:p>
            <a:r>
              <a:rPr lang="en-US" dirty="0"/>
              <a:t>Unassociated sources</a:t>
            </a:r>
          </a:p>
          <a:p>
            <a:pPr lvl="1"/>
            <a:r>
              <a:rPr lang="en-US" dirty="0"/>
              <a:t>Typically about 1/3 of sources in the Fermi LAT catalogs do not have associations with known sources</a:t>
            </a:r>
          </a:p>
          <a:p>
            <a:pPr lvl="2"/>
            <a:r>
              <a:rPr lang="en-US" dirty="0"/>
              <a:t>out of 3033 3FGL sources 1010 are unassociated</a:t>
            </a:r>
          </a:p>
        </p:txBody>
      </p:sp>
      <p:sp>
        <p:nvSpPr>
          <p:cNvPr id="4" name="Slide Number Placeholder 3"/>
          <p:cNvSpPr>
            <a:spLocks noGrp="1"/>
          </p:cNvSpPr>
          <p:nvPr>
            <p:ph type="sldNum" sz="quarter" idx="12"/>
          </p:nvPr>
        </p:nvSpPr>
        <p:spPr/>
        <p:txBody>
          <a:bodyPr/>
          <a:lstStyle/>
          <a:p>
            <a:fld id="{2BE1FEC3-8823-1349-926D-AB6C326E7D50}" type="slidenum">
              <a:rPr lang="en-US" smtClean="0"/>
              <a:pPr/>
              <a:t>3</a:t>
            </a:fld>
            <a:endParaRPr lang="en-US"/>
          </a:p>
        </p:txBody>
      </p:sp>
      <p:pic>
        <p:nvPicPr>
          <p:cNvPr id="9" name="Picture 8" descr="A picture containing device, plate&#10;&#10;Description automatically generated">
            <a:extLst>
              <a:ext uri="{FF2B5EF4-FFF2-40B4-BE49-F238E27FC236}">
                <a16:creationId xmlns:a16="http://schemas.microsoft.com/office/drawing/2014/main" id="{AA91574A-033B-CE40-A557-4E9D54F1D06E}"/>
              </a:ext>
            </a:extLst>
          </p:cNvPr>
          <p:cNvPicPr>
            <a:picLocks noChangeAspect="1"/>
          </p:cNvPicPr>
          <p:nvPr/>
        </p:nvPicPr>
        <p:blipFill>
          <a:blip r:embed="rId2"/>
          <a:stretch>
            <a:fillRect/>
          </a:stretch>
        </p:blipFill>
        <p:spPr>
          <a:xfrm>
            <a:off x="1130299" y="2713908"/>
            <a:ext cx="6865977" cy="4007567"/>
          </a:xfrm>
          <a:prstGeom prst="rect">
            <a:avLst/>
          </a:prstGeom>
        </p:spPr>
      </p:pic>
      <p:sp>
        <p:nvSpPr>
          <p:cNvPr id="10" name="TextBox 9">
            <a:extLst>
              <a:ext uri="{FF2B5EF4-FFF2-40B4-BE49-F238E27FC236}">
                <a16:creationId xmlns:a16="http://schemas.microsoft.com/office/drawing/2014/main" id="{FA18E5BC-89D9-5340-99FB-5D7222121390}"/>
              </a:ext>
            </a:extLst>
          </p:cNvPr>
          <p:cNvSpPr txBox="1"/>
          <p:nvPr/>
        </p:nvSpPr>
        <p:spPr>
          <a:xfrm>
            <a:off x="6742720" y="5565865"/>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sp>
        <p:nvSpPr>
          <p:cNvPr id="11" name="Footer Placeholder 10">
            <a:extLst>
              <a:ext uri="{FF2B5EF4-FFF2-40B4-BE49-F238E27FC236}">
                <a16:creationId xmlns:a16="http://schemas.microsoft.com/office/drawing/2014/main" id="{9D772832-C145-0E44-8A22-D69084ECF67E}"/>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19732842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78DF-6ED5-F54A-9DAD-68176016E073}"/>
              </a:ext>
            </a:extLst>
          </p:cNvPr>
          <p:cNvSpPr>
            <a:spLocks noGrp="1"/>
          </p:cNvSpPr>
          <p:nvPr>
            <p:ph type="title"/>
          </p:nvPr>
        </p:nvSpPr>
        <p:spPr/>
        <p:txBody>
          <a:bodyPr/>
          <a:lstStyle/>
          <a:p>
            <a:r>
              <a:rPr lang="en-US" dirty="0"/>
              <a:t>Motivation I</a:t>
            </a:r>
          </a:p>
        </p:txBody>
      </p:sp>
      <p:sp>
        <p:nvSpPr>
          <p:cNvPr id="3" name="Content Placeholder 2">
            <a:extLst>
              <a:ext uri="{FF2B5EF4-FFF2-40B4-BE49-F238E27FC236}">
                <a16:creationId xmlns:a16="http://schemas.microsoft.com/office/drawing/2014/main" id="{F1A7207E-A890-734B-9AAA-15BB0D4BC82A}"/>
              </a:ext>
            </a:extLst>
          </p:cNvPr>
          <p:cNvSpPr>
            <a:spLocks noGrp="1"/>
          </p:cNvSpPr>
          <p:nvPr>
            <p:ph idx="1"/>
          </p:nvPr>
        </p:nvSpPr>
        <p:spPr/>
        <p:txBody>
          <a:bodyPr/>
          <a:lstStyle/>
          <a:p>
            <a:r>
              <a:rPr lang="en-US" dirty="0"/>
              <a:t>Unassociated sources are not “useless”</a:t>
            </a:r>
          </a:p>
          <a:p>
            <a:pPr lvl="1"/>
            <a:r>
              <a:rPr lang="en-US" dirty="0"/>
              <a:t>For example, some of the sources are more likely to be pulsars (PSRs) based on their 3FGL properties</a:t>
            </a:r>
          </a:p>
          <a:p>
            <a:pPr lvl="2"/>
            <a:r>
              <a:rPr lang="en-US" dirty="0"/>
              <a:t>Spectra</a:t>
            </a:r>
          </a:p>
          <a:p>
            <a:pPr lvl="2"/>
            <a:r>
              <a:rPr lang="en-US" dirty="0"/>
              <a:t>Position</a:t>
            </a:r>
          </a:p>
          <a:p>
            <a:pPr lvl="2"/>
            <a:r>
              <a:rPr lang="en-US" dirty="0"/>
              <a:t>Absence of variability</a:t>
            </a:r>
          </a:p>
          <a:p>
            <a:pPr lvl="1"/>
            <a:r>
              <a:rPr lang="en-US" dirty="0"/>
              <a:t>These sources can be used for the searches of pulsars with radio telescopes, which have small ROIs, i.e., it’s good to know where to search.</a:t>
            </a:r>
          </a:p>
        </p:txBody>
      </p:sp>
      <p:sp>
        <p:nvSpPr>
          <p:cNvPr id="4" name="Slide Number Placeholder 3">
            <a:extLst>
              <a:ext uri="{FF2B5EF4-FFF2-40B4-BE49-F238E27FC236}">
                <a16:creationId xmlns:a16="http://schemas.microsoft.com/office/drawing/2014/main" id="{811DD685-F502-CA41-A0DF-661E48D44B01}"/>
              </a:ext>
            </a:extLst>
          </p:cNvPr>
          <p:cNvSpPr>
            <a:spLocks noGrp="1"/>
          </p:cNvSpPr>
          <p:nvPr>
            <p:ph type="sldNum" sz="quarter" idx="12"/>
          </p:nvPr>
        </p:nvSpPr>
        <p:spPr/>
        <p:txBody>
          <a:bodyPr/>
          <a:lstStyle/>
          <a:p>
            <a:fld id="{2BE1FEC3-8823-1349-926D-AB6C326E7D50}" type="slidenum">
              <a:rPr lang="en-US" smtClean="0"/>
              <a:pPr/>
              <a:t>4</a:t>
            </a:fld>
            <a:endParaRPr lang="en-US"/>
          </a:p>
        </p:txBody>
      </p:sp>
      <p:sp>
        <p:nvSpPr>
          <p:cNvPr id="5" name="Footer Placeholder 4">
            <a:extLst>
              <a:ext uri="{FF2B5EF4-FFF2-40B4-BE49-F238E27FC236}">
                <a16:creationId xmlns:a16="http://schemas.microsoft.com/office/drawing/2014/main" id="{B1C27FBB-6E65-8747-A35A-45A7C2D829FC}"/>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41460948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II</a:t>
            </a:r>
          </a:p>
        </p:txBody>
      </p:sp>
      <p:sp>
        <p:nvSpPr>
          <p:cNvPr id="3" name="Content Placeholder 2"/>
          <p:cNvSpPr>
            <a:spLocks noGrp="1"/>
          </p:cNvSpPr>
          <p:nvPr>
            <p:ph idx="1"/>
          </p:nvPr>
        </p:nvSpPr>
        <p:spPr/>
        <p:txBody>
          <a:bodyPr/>
          <a:lstStyle/>
          <a:p>
            <a:r>
              <a:rPr lang="en-US" dirty="0"/>
              <a:t>Fermi LAT 4 year catalog 3FGL has 3033 sources</a:t>
            </a:r>
          </a:p>
          <a:p>
            <a:pPr lvl="1"/>
            <a:r>
              <a:rPr lang="en-US" dirty="0"/>
              <a:t>How many of these sources have disappeared in the 8 year catalog 4FGL?</a:t>
            </a:r>
          </a:p>
          <a:p>
            <a:pPr lvl="2"/>
            <a:r>
              <a:rPr lang="en-US" dirty="0"/>
              <a:t>100, 200, 500, 1000?</a:t>
            </a:r>
          </a:p>
          <a:p>
            <a:pPr lvl="1"/>
            <a:r>
              <a:rPr lang="en-US" dirty="0"/>
              <a:t>Almost 500: 469 sources are missing (about 15%)</a:t>
            </a:r>
          </a:p>
          <a:p>
            <a:pPr lvl="2"/>
            <a:r>
              <a:rPr lang="en-US" dirty="0"/>
              <a:t>300/1873 (16%) 2FGL sources are not in 3FGL</a:t>
            </a:r>
          </a:p>
          <a:p>
            <a:pPr lvl="2"/>
            <a:r>
              <a:rPr lang="en-US" dirty="0"/>
              <a:t>310/1451 (21%) 1FGL sources are not in 3FGL</a:t>
            </a:r>
          </a:p>
          <a:p>
            <a:pPr lvl="1"/>
            <a:r>
              <a:rPr lang="en-US" dirty="0"/>
              <a:t>Can these sources be missing due to statistical fluctuations?</a:t>
            </a:r>
          </a:p>
        </p:txBody>
      </p:sp>
      <p:sp>
        <p:nvSpPr>
          <p:cNvPr id="4" name="Slide Number Placeholder 3"/>
          <p:cNvSpPr>
            <a:spLocks noGrp="1"/>
          </p:cNvSpPr>
          <p:nvPr>
            <p:ph type="sldNum" sz="quarter" idx="12"/>
          </p:nvPr>
        </p:nvSpPr>
        <p:spPr/>
        <p:txBody>
          <a:bodyPr/>
          <a:lstStyle/>
          <a:p>
            <a:fld id="{2BE1FEC3-8823-1349-926D-AB6C326E7D50}" type="slidenum">
              <a:rPr lang="en-US" smtClean="0"/>
              <a:pPr/>
              <a:t>5</a:t>
            </a:fld>
            <a:endParaRPr lang="en-US"/>
          </a:p>
        </p:txBody>
      </p:sp>
      <p:sp>
        <p:nvSpPr>
          <p:cNvPr id="7" name="Footer Placeholder 6">
            <a:extLst>
              <a:ext uri="{FF2B5EF4-FFF2-40B4-BE49-F238E27FC236}">
                <a16:creationId xmlns:a16="http://schemas.microsoft.com/office/drawing/2014/main" id="{14127309-70CC-6847-8C7D-BDEE251E4A2C}"/>
              </a:ext>
            </a:extLst>
          </p:cNvPr>
          <p:cNvSpPr>
            <a:spLocks noGrp="1"/>
          </p:cNvSpPr>
          <p:nvPr>
            <p:ph type="ftr" sz="quarter" idx="3"/>
          </p:nvPr>
        </p:nvSpPr>
        <p:spPr/>
        <p:txBody>
          <a:bodyPr/>
          <a:lstStyle/>
          <a:p>
            <a:r>
              <a:rPr lang="en-US"/>
              <a:t>Dmitry Malyshev, Probabilistic catalogs</a:t>
            </a:r>
            <a:endParaRPr lang="en-US" dirty="0"/>
          </a:p>
        </p:txBody>
      </p:sp>
    </p:spTree>
    <p:extLst>
      <p:ext uri="{BB962C8B-B14F-4D97-AF65-F5344CB8AC3E}">
        <p14:creationId xmlns:p14="http://schemas.microsoft.com/office/powerpoint/2010/main" val="58149019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51648CB-643D-4969-8279-3181AE71FAE8}"/>
              </a:ext>
            </a:extLst>
          </p:cNvPr>
          <p:cNvSpPr>
            <a:spLocks noGrp="1"/>
          </p:cNvSpPr>
          <p:nvPr>
            <p:ph type="title"/>
          </p:nvPr>
        </p:nvSpPr>
        <p:spPr>
          <a:xfrm>
            <a:off x="1130300" y="100014"/>
            <a:ext cx="6870700" cy="657225"/>
          </a:xfrm>
        </p:spPr>
        <p:txBody>
          <a:bodyPr/>
          <a:lstStyle/>
          <a:p>
            <a:r>
              <a:rPr lang="en-US" dirty="0"/>
              <a:t>Motivation II</a:t>
            </a:r>
          </a:p>
        </p:txBody>
      </p:sp>
      <p:sp>
        <p:nvSpPr>
          <p:cNvPr id="3" name="Content Placeholder 2">
            <a:extLst>
              <a:ext uri="{FF2B5EF4-FFF2-40B4-BE49-F238E27FC236}">
                <a16:creationId xmlns:a16="http://schemas.microsoft.com/office/drawing/2014/main" id="{B51CD204-7B9C-8848-B414-3F2F7676CC12}"/>
              </a:ext>
            </a:extLst>
          </p:cNvPr>
          <p:cNvSpPr>
            <a:spLocks noGrp="1"/>
          </p:cNvSpPr>
          <p:nvPr>
            <p:ph sz="half" idx="1"/>
          </p:nvPr>
        </p:nvSpPr>
        <p:spPr>
          <a:xfrm>
            <a:off x="625475" y="1257301"/>
            <a:ext cx="3919538" cy="5027613"/>
          </a:xfrm>
        </p:spPr>
        <p:txBody>
          <a:bodyPr wrap="square" anchor="t">
            <a:normAutofit/>
          </a:bodyPr>
          <a:lstStyle/>
          <a:p>
            <a:r>
              <a:rPr lang="en-US" sz="2000" dirty="0"/>
              <a:t>Significance of 1FGL and 2FGL sources missing in 3FGL</a:t>
            </a:r>
          </a:p>
          <a:p>
            <a:r>
              <a:rPr lang="en-US" sz="2000" dirty="0"/>
              <a:t>If the spurious sources were due to random fluctuations, then at 5 sigma there would be ~ 100 fewer sources than at 4 sigma</a:t>
            </a:r>
          </a:p>
          <a:p>
            <a:r>
              <a:rPr lang="en-US" sz="2000" dirty="0"/>
              <a:t>Thus the majority of sources, at least above 5 sigma, are/were real, but for some reason are not included in 3FGL</a:t>
            </a:r>
          </a:p>
        </p:txBody>
      </p:sp>
      <p:pic>
        <p:nvPicPr>
          <p:cNvPr id="6" name="Picture 5" descr="A close up of a map&#10;&#10;Description automatically generated">
            <a:extLst>
              <a:ext uri="{FF2B5EF4-FFF2-40B4-BE49-F238E27FC236}">
                <a16:creationId xmlns:a16="http://schemas.microsoft.com/office/drawing/2014/main" id="{2732CC05-E49B-7847-A76E-58F5D9F47EF7}"/>
              </a:ext>
            </a:extLst>
          </p:cNvPr>
          <p:cNvPicPr>
            <a:picLocks noChangeAspect="1"/>
          </p:cNvPicPr>
          <p:nvPr/>
        </p:nvPicPr>
        <p:blipFill>
          <a:blip r:embed="rId2"/>
          <a:stretch>
            <a:fillRect/>
          </a:stretch>
        </p:blipFill>
        <p:spPr>
          <a:xfrm>
            <a:off x="4697414" y="1520538"/>
            <a:ext cx="4446586" cy="4024159"/>
          </a:xfrm>
          <a:prstGeom prst="rect">
            <a:avLst/>
          </a:prstGeom>
          <a:noFill/>
        </p:spPr>
      </p:pic>
      <p:sp>
        <p:nvSpPr>
          <p:cNvPr id="4" name="Slide Number Placeholder 3">
            <a:extLst>
              <a:ext uri="{FF2B5EF4-FFF2-40B4-BE49-F238E27FC236}">
                <a16:creationId xmlns:a16="http://schemas.microsoft.com/office/drawing/2014/main" id="{1DF2FC92-686A-BB4F-8CD7-A0111189863D}"/>
              </a:ext>
            </a:extLst>
          </p:cNvPr>
          <p:cNvSpPr>
            <a:spLocks noGrp="1"/>
          </p:cNvSpPr>
          <p:nvPr>
            <p:ph type="sldNum" sz="quarter" idx="12"/>
          </p:nvPr>
        </p:nvSpPr>
        <p:spPr>
          <a:xfrm>
            <a:off x="6553200" y="6356351"/>
            <a:ext cx="2133600" cy="365125"/>
          </a:xfrm>
        </p:spPr>
        <p:txBody>
          <a:bodyPr wrap="square" anchor="ctr">
            <a:normAutofit/>
          </a:bodyPr>
          <a:lstStyle/>
          <a:p>
            <a:pPr>
              <a:spcAft>
                <a:spcPts val="600"/>
              </a:spcAft>
            </a:pPr>
            <a:fld id="{2BE1FEC3-8823-1349-926D-AB6C326E7D50}" type="slidenum">
              <a:rPr lang="en-US" smtClean="0"/>
              <a:pPr>
                <a:spcAft>
                  <a:spcPts val="600"/>
                </a:spcAft>
              </a:pPr>
              <a:t>6</a:t>
            </a:fld>
            <a:endParaRPr lang="en-US"/>
          </a:p>
        </p:txBody>
      </p:sp>
      <p:sp>
        <p:nvSpPr>
          <p:cNvPr id="5" name="Footer Placeholder 4">
            <a:extLst>
              <a:ext uri="{FF2B5EF4-FFF2-40B4-BE49-F238E27FC236}">
                <a16:creationId xmlns:a16="http://schemas.microsoft.com/office/drawing/2014/main" id="{D883D6DB-D3C1-F241-A6AA-786BF1FC62D8}"/>
              </a:ext>
            </a:extLst>
          </p:cNvPr>
          <p:cNvSpPr>
            <a:spLocks noGrp="1"/>
          </p:cNvSpPr>
          <p:nvPr>
            <p:ph type="ftr" sz="quarter" idx="3"/>
          </p:nvPr>
        </p:nvSpPr>
        <p:spPr>
          <a:xfrm>
            <a:off x="3124200" y="6400801"/>
            <a:ext cx="2895600" cy="365125"/>
          </a:xfrm>
        </p:spPr>
        <p:txBody>
          <a:bodyPr wrap="square" anchor="ctr">
            <a:normAutofit/>
          </a:bodyPr>
          <a:lstStyle/>
          <a:p>
            <a:pPr>
              <a:spcAft>
                <a:spcPts val="600"/>
              </a:spcAft>
            </a:pPr>
            <a:r>
              <a:rPr lang="en-US"/>
              <a:t>Dmitry Malyshev, Probabilistic catalogs</a:t>
            </a:r>
          </a:p>
        </p:txBody>
      </p:sp>
      <p:sp>
        <p:nvSpPr>
          <p:cNvPr id="10" name="TextBox 9">
            <a:extLst>
              <a:ext uri="{FF2B5EF4-FFF2-40B4-BE49-F238E27FC236}">
                <a16:creationId xmlns:a16="http://schemas.microsoft.com/office/drawing/2014/main" id="{86334119-E200-F846-9F0A-7413CB94152C}"/>
              </a:ext>
            </a:extLst>
          </p:cNvPr>
          <p:cNvSpPr txBox="1"/>
          <p:nvPr/>
        </p:nvSpPr>
        <p:spPr>
          <a:xfrm>
            <a:off x="6742720" y="5565865"/>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cxnSp>
        <p:nvCxnSpPr>
          <p:cNvPr id="8" name="Straight Arrow Connector 7">
            <a:extLst>
              <a:ext uri="{FF2B5EF4-FFF2-40B4-BE49-F238E27FC236}">
                <a16:creationId xmlns:a16="http://schemas.microsoft.com/office/drawing/2014/main" id="{71D7C2B3-5EEF-1C44-A65A-CAAC6E454AC2}"/>
              </a:ext>
            </a:extLst>
          </p:cNvPr>
          <p:cNvCxnSpPr/>
          <p:nvPr/>
        </p:nvCxnSpPr>
        <p:spPr>
          <a:xfrm>
            <a:off x="4191000" y="1676400"/>
            <a:ext cx="1066800" cy="10668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550269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7891-3BFD-A345-AABC-C264B4624F8A}"/>
              </a:ext>
            </a:extLst>
          </p:cNvPr>
          <p:cNvSpPr>
            <a:spLocks noGrp="1"/>
          </p:cNvSpPr>
          <p:nvPr>
            <p:ph type="title"/>
          </p:nvPr>
        </p:nvSpPr>
        <p:spPr>
          <a:xfrm>
            <a:off x="1130300" y="100014"/>
            <a:ext cx="6870700" cy="657225"/>
          </a:xfrm>
        </p:spPr>
        <p:txBody>
          <a:bodyPr wrap="square" anchor="ctr">
            <a:normAutofit/>
          </a:bodyPr>
          <a:lstStyle/>
          <a:p>
            <a:r>
              <a:rPr lang="en-US" dirty="0"/>
              <a:t>Reasons for missing sources</a:t>
            </a:r>
          </a:p>
        </p:txBody>
      </p:sp>
      <p:sp>
        <p:nvSpPr>
          <p:cNvPr id="3" name="Content Placeholder 2">
            <a:extLst>
              <a:ext uri="{FF2B5EF4-FFF2-40B4-BE49-F238E27FC236}">
                <a16:creationId xmlns:a16="http://schemas.microsoft.com/office/drawing/2014/main" id="{7ED9CDF6-214D-8040-9D53-E112ACF4A1D0}"/>
              </a:ext>
            </a:extLst>
          </p:cNvPr>
          <p:cNvSpPr>
            <a:spLocks noGrp="1"/>
          </p:cNvSpPr>
          <p:nvPr>
            <p:ph sz="half" idx="1"/>
          </p:nvPr>
        </p:nvSpPr>
        <p:spPr>
          <a:xfrm>
            <a:off x="625475" y="1257301"/>
            <a:ext cx="3919538" cy="5027613"/>
          </a:xfrm>
        </p:spPr>
        <p:txBody>
          <a:bodyPr wrap="square" anchor="t">
            <a:normAutofit/>
          </a:bodyPr>
          <a:lstStyle/>
          <a:p>
            <a:pPr>
              <a:lnSpc>
                <a:spcPct val="90000"/>
              </a:lnSpc>
            </a:pPr>
            <a:r>
              <a:rPr lang="en-US" sz="1800"/>
              <a:t>1FGL and 2FGL sources can be missing in 3FGL because of:</a:t>
            </a:r>
          </a:p>
          <a:p>
            <a:pPr lvl="1">
              <a:lnSpc>
                <a:spcPct val="90000"/>
              </a:lnSpc>
            </a:pPr>
            <a:r>
              <a:rPr lang="en-US" sz="1800">
                <a:solidFill>
                  <a:schemeClr val="tx1"/>
                </a:solidFill>
              </a:rPr>
              <a:t>Variability: a source is active during 1 or 2 years, but then becomes faint, so that the significance in 3FGL is less than the threshold</a:t>
            </a:r>
          </a:p>
          <a:p>
            <a:pPr lvl="1">
              <a:lnSpc>
                <a:spcPct val="90000"/>
              </a:lnSpc>
            </a:pPr>
            <a:r>
              <a:rPr lang="en-US" sz="1800">
                <a:solidFill>
                  <a:schemeClr val="tx1"/>
                </a:solidFill>
              </a:rPr>
              <a:t>A source is split into two sources</a:t>
            </a:r>
          </a:p>
          <a:p>
            <a:pPr lvl="1">
              <a:lnSpc>
                <a:spcPct val="90000"/>
              </a:lnSpc>
            </a:pPr>
            <a:r>
              <a:rPr lang="en-US" sz="1800">
                <a:solidFill>
                  <a:schemeClr val="tx1"/>
                </a:solidFill>
              </a:rPr>
              <a:t>A source / sources become a part of an extended source</a:t>
            </a:r>
          </a:p>
          <a:p>
            <a:pPr lvl="1">
              <a:lnSpc>
                <a:spcPct val="90000"/>
              </a:lnSpc>
            </a:pPr>
            <a:r>
              <a:rPr lang="en-US" sz="1800">
                <a:solidFill>
                  <a:schemeClr val="tx1"/>
                </a:solidFill>
              </a:rPr>
              <a:t>Sources were due to mismodeling of the diffuse background: get absorbed in the diffuse emission in the new catalog</a:t>
            </a:r>
          </a:p>
          <a:p>
            <a:pPr lvl="1">
              <a:lnSpc>
                <a:spcPct val="90000"/>
              </a:lnSpc>
            </a:pPr>
            <a:r>
              <a:rPr lang="en-US" sz="1800">
                <a:solidFill>
                  <a:schemeClr val="tx1"/>
                </a:solidFill>
              </a:rPr>
              <a:t>Random fluctuations</a:t>
            </a:r>
          </a:p>
        </p:txBody>
      </p:sp>
      <p:pic>
        <p:nvPicPr>
          <p:cNvPr id="6" name="Picture 5" descr="A close up of a map&#10;&#10;Description automatically generated">
            <a:extLst>
              <a:ext uri="{FF2B5EF4-FFF2-40B4-BE49-F238E27FC236}">
                <a16:creationId xmlns:a16="http://schemas.microsoft.com/office/drawing/2014/main" id="{056436DC-6823-8545-B2C8-FC98B374030E}"/>
              </a:ext>
            </a:extLst>
          </p:cNvPr>
          <p:cNvPicPr>
            <a:picLocks noChangeAspect="1"/>
          </p:cNvPicPr>
          <p:nvPr/>
        </p:nvPicPr>
        <p:blipFill>
          <a:blip r:embed="rId2"/>
          <a:stretch>
            <a:fillRect/>
          </a:stretch>
        </p:blipFill>
        <p:spPr>
          <a:xfrm>
            <a:off x="4767263" y="1371600"/>
            <a:ext cx="3919537" cy="3547180"/>
          </a:xfrm>
          <a:prstGeom prst="rect">
            <a:avLst/>
          </a:prstGeom>
          <a:noFill/>
        </p:spPr>
      </p:pic>
      <p:sp>
        <p:nvSpPr>
          <p:cNvPr id="4" name="Slide Number Placeholder 3">
            <a:extLst>
              <a:ext uri="{FF2B5EF4-FFF2-40B4-BE49-F238E27FC236}">
                <a16:creationId xmlns:a16="http://schemas.microsoft.com/office/drawing/2014/main" id="{D3E5A0E6-541A-934A-BC17-F58B1FBC945D}"/>
              </a:ext>
            </a:extLst>
          </p:cNvPr>
          <p:cNvSpPr>
            <a:spLocks noGrp="1"/>
          </p:cNvSpPr>
          <p:nvPr>
            <p:ph type="sldNum" sz="quarter" idx="12"/>
          </p:nvPr>
        </p:nvSpPr>
        <p:spPr>
          <a:xfrm>
            <a:off x="6553200" y="6356351"/>
            <a:ext cx="2133600" cy="365125"/>
          </a:xfrm>
        </p:spPr>
        <p:txBody>
          <a:bodyPr wrap="square" anchor="ctr">
            <a:normAutofit/>
          </a:bodyPr>
          <a:lstStyle/>
          <a:p>
            <a:pPr>
              <a:spcAft>
                <a:spcPts val="600"/>
              </a:spcAft>
            </a:pPr>
            <a:fld id="{2BE1FEC3-8823-1349-926D-AB6C326E7D50}" type="slidenum">
              <a:rPr lang="en-US" smtClean="0"/>
              <a:pPr>
                <a:spcAft>
                  <a:spcPts val="600"/>
                </a:spcAft>
              </a:pPr>
              <a:t>7</a:t>
            </a:fld>
            <a:endParaRPr lang="en-US"/>
          </a:p>
        </p:txBody>
      </p:sp>
      <p:sp>
        <p:nvSpPr>
          <p:cNvPr id="5" name="Footer Placeholder 4">
            <a:extLst>
              <a:ext uri="{FF2B5EF4-FFF2-40B4-BE49-F238E27FC236}">
                <a16:creationId xmlns:a16="http://schemas.microsoft.com/office/drawing/2014/main" id="{6CA3D69E-E5B2-FA46-A2EE-59A932E5D0D4}"/>
              </a:ext>
            </a:extLst>
          </p:cNvPr>
          <p:cNvSpPr>
            <a:spLocks noGrp="1"/>
          </p:cNvSpPr>
          <p:nvPr>
            <p:ph type="ftr" sz="quarter" idx="3"/>
          </p:nvPr>
        </p:nvSpPr>
        <p:spPr>
          <a:xfrm>
            <a:off x="3124200" y="6400801"/>
            <a:ext cx="2895600" cy="365125"/>
          </a:xfrm>
        </p:spPr>
        <p:txBody>
          <a:bodyPr wrap="square" anchor="ctr">
            <a:normAutofit/>
          </a:bodyPr>
          <a:lstStyle/>
          <a:p>
            <a:pPr>
              <a:spcAft>
                <a:spcPts val="600"/>
              </a:spcAft>
            </a:pPr>
            <a:r>
              <a:rPr lang="en-US"/>
              <a:t>Dmitry Malyshev, Probabilistic catalogs</a:t>
            </a:r>
          </a:p>
        </p:txBody>
      </p:sp>
      <p:sp>
        <p:nvSpPr>
          <p:cNvPr id="7" name="TextBox 6">
            <a:extLst>
              <a:ext uri="{FF2B5EF4-FFF2-40B4-BE49-F238E27FC236}">
                <a16:creationId xmlns:a16="http://schemas.microsoft.com/office/drawing/2014/main" id="{DD18AF62-5FE1-C746-933F-9AD0D1747CA6}"/>
              </a:ext>
            </a:extLst>
          </p:cNvPr>
          <p:cNvSpPr txBox="1"/>
          <p:nvPr/>
        </p:nvSpPr>
        <p:spPr>
          <a:xfrm>
            <a:off x="6644294" y="5299011"/>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spTree>
    <p:extLst>
      <p:ext uri="{BB962C8B-B14F-4D97-AF65-F5344CB8AC3E}">
        <p14:creationId xmlns:p14="http://schemas.microsoft.com/office/powerpoint/2010/main" val="25018026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7891-3BFD-A345-AABC-C264B4624F8A}"/>
              </a:ext>
            </a:extLst>
          </p:cNvPr>
          <p:cNvSpPr>
            <a:spLocks noGrp="1"/>
          </p:cNvSpPr>
          <p:nvPr>
            <p:ph type="title"/>
          </p:nvPr>
        </p:nvSpPr>
        <p:spPr>
          <a:xfrm>
            <a:off x="1130300" y="100014"/>
            <a:ext cx="6870700" cy="657225"/>
          </a:xfrm>
        </p:spPr>
        <p:txBody>
          <a:bodyPr wrap="square" anchor="ctr">
            <a:normAutofit/>
          </a:bodyPr>
          <a:lstStyle/>
          <a:p>
            <a:r>
              <a:rPr lang="en-US" dirty="0"/>
              <a:t>What can we do?</a:t>
            </a:r>
          </a:p>
        </p:txBody>
      </p:sp>
      <p:sp>
        <p:nvSpPr>
          <p:cNvPr id="3" name="Content Placeholder 2">
            <a:extLst>
              <a:ext uri="{FF2B5EF4-FFF2-40B4-BE49-F238E27FC236}">
                <a16:creationId xmlns:a16="http://schemas.microsoft.com/office/drawing/2014/main" id="{7ED9CDF6-214D-8040-9D53-E112ACF4A1D0}"/>
              </a:ext>
            </a:extLst>
          </p:cNvPr>
          <p:cNvSpPr>
            <a:spLocks noGrp="1"/>
          </p:cNvSpPr>
          <p:nvPr>
            <p:ph sz="half" idx="1"/>
          </p:nvPr>
        </p:nvSpPr>
        <p:spPr>
          <a:xfrm>
            <a:off x="625475" y="1257301"/>
            <a:ext cx="3919538" cy="5027613"/>
          </a:xfrm>
        </p:spPr>
        <p:txBody>
          <a:bodyPr wrap="square" anchor="t">
            <a:normAutofit/>
          </a:bodyPr>
          <a:lstStyle/>
          <a:p>
            <a:pPr>
              <a:lnSpc>
                <a:spcPct val="90000"/>
              </a:lnSpc>
            </a:pPr>
            <a:r>
              <a:rPr lang="en-US" sz="2000" dirty="0"/>
              <a:t>One could cut at higher significance</a:t>
            </a:r>
          </a:p>
          <a:p>
            <a:pPr lvl="1">
              <a:lnSpc>
                <a:spcPct val="90000"/>
              </a:lnSpc>
            </a:pPr>
            <a:r>
              <a:rPr lang="en-US" sz="1800" dirty="0">
                <a:solidFill>
                  <a:schemeClr val="tx1"/>
                </a:solidFill>
              </a:rPr>
              <a:t>Then we exclude some of the spurious sources, but we also exclude a lot of real sources</a:t>
            </a:r>
          </a:p>
          <a:p>
            <a:pPr lvl="1">
              <a:lnSpc>
                <a:spcPct val="90000"/>
              </a:lnSpc>
            </a:pPr>
            <a:r>
              <a:rPr lang="en-US" sz="1800" dirty="0">
                <a:solidFill>
                  <a:schemeClr val="tx1"/>
                </a:solidFill>
              </a:rPr>
              <a:t>Besides, “spurious” sources may very well be real, we just assign them wrongly</a:t>
            </a:r>
          </a:p>
          <a:p>
            <a:pPr>
              <a:lnSpc>
                <a:spcPct val="90000"/>
              </a:lnSpc>
            </a:pPr>
            <a:r>
              <a:rPr lang="en-US" sz="2000" dirty="0"/>
              <a:t>One could also cut at lower significance, then some of the variable sources will be recovered</a:t>
            </a:r>
          </a:p>
          <a:p>
            <a:pPr lvl="1">
              <a:lnSpc>
                <a:spcPct val="90000"/>
              </a:lnSpc>
            </a:pPr>
            <a:r>
              <a:rPr lang="en-US" sz="1800" dirty="0">
                <a:solidFill>
                  <a:schemeClr val="tx1"/>
                </a:solidFill>
              </a:rPr>
              <a:t>But then we pick up more random fluctuations and likely also more variable sources that later disappear</a:t>
            </a:r>
          </a:p>
        </p:txBody>
      </p:sp>
      <p:sp>
        <p:nvSpPr>
          <p:cNvPr id="4" name="Slide Number Placeholder 3">
            <a:extLst>
              <a:ext uri="{FF2B5EF4-FFF2-40B4-BE49-F238E27FC236}">
                <a16:creationId xmlns:a16="http://schemas.microsoft.com/office/drawing/2014/main" id="{D3E5A0E6-541A-934A-BC17-F58B1FBC945D}"/>
              </a:ext>
            </a:extLst>
          </p:cNvPr>
          <p:cNvSpPr>
            <a:spLocks noGrp="1"/>
          </p:cNvSpPr>
          <p:nvPr>
            <p:ph type="sldNum" sz="quarter" idx="12"/>
          </p:nvPr>
        </p:nvSpPr>
        <p:spPr>
          <a:xfrm>
            <a:off x="6553200" y="6356351"/>
            <a:ext cx="2133600" cy="365125"/>
          </a:xfrm>
        </p:spPr>
        <p:txBody>
          <a:bodyPr wrap="square" anchor="ctr">
            <a:normAutofit/>
          </a:bodyPr>
          <a:lstStyle/>
          <a:p>
            <a:pPr>
              <a:spcAft>
                <a:spcPts val="600"/>
              </a:spcAft>
            </a:pPr>
            <a:fld id="{2BE1FEC3-8823-1349-926D-AB6C326E7D50}" type="slidenum">
              <a:rPr lang="en-US" smtClean="0"/>
              <a:pPr>
                <a:spcAft>
                  <a:spcPts val="600"/>
                </a:spcAft>
              </a:pPr>
              <a:t>8</a:t>
            </a:fld>
            <a:endParaRPr lang="en-US"/>
          </a:p>
        </p:txBody>
      </p:sp>
      <p:sp>
        <p:nvSpPr>
          <p:cNvPr id="5" name="Footer Placeholder 4">
            <a:extLst>
              <a:ext uri="{FF2B5EF4-FFF2-40B4-BE49-F238E27FC236}">
                <a16:creationId xmlns:a16="http://schemas.microsoft.com/office/drawing/2014/main" id="{6CA3D69E-E5B2-FA46-A2EE-59A932E5D0D4}"/>
              </a:ext>
            </a:extLst>
          </p:cNvPr>
          <p:cNvSpPr>
            <a:spLocks noGrp="1"/>
          </p:cNvSpPr>
          <p:nvPr>
            <p:ph type="ftr" sz="quarter" idx="3"/>
          </p:nvPr>
        </p:nvSpPr>
        <p:spPr>
          <a:xfrm>
            <a:off x="3124200" y="6400801"/>
            <a:ext cx="2895600" cy="365125"/>
          </a:xfrm>
        </p:spPr>
        <p:txBody>
          <a:bodyPr wrap="square" anchor="ctr">
            <a:normAutofit/>
          </a:bodyPr>
          <a:lstStyle/>
          <a:p>
            <a:pPr>
              <a:spcAft>
                <a:spcPts val="600"/>
              </a:spcAft>
            </a:pPr>
            <a:r>
              <a:rPr lang="en-US"/>
              <a:t>Dmitry Malyshev, Probabilistic catalogs</a:t>
            </a:r>
            <a:endParaRPr lang="en-US" dirty="0"/>
          </a:p>
        </p:txBody>
      </p:sp>
      <p:grpSp>
        <p:nvGrpSpPr>
          <p:cNvPr id="16" name="Group 15">
            <a:extLst>
              <a:ext uri="{FF2B5EF4-FFF2-40B4-BE49-F238E27FC236}">
                <a16:creationId xmlns:a16="http://schemas.microsoft.com/office/drawing/2014/main" id="{A190E9E6-E753-0D4A-9ECA-0E870BBA2716}"/>
              </a:ext>
            </a:extLst>
          </p:cNvPr>
          <p:cNvGrpSpPr/>
          <p:nvPr/>
        </p:nvGrpSpPr>
        <p:grpSpPr>
          <a:xfrm>
            <a:off x="4767263" y="1371600"/>
            <a:ext cx="3919537" cy="4265965"/>
            <a:chOff x="4767263" y="1371600"/>
            <a:chExt cx="3919537" cy="4265965"/>
          </a:xfrm>
        </p:grpSpPr>
        <p:pic>
          <p:nvPicPr>
            <p:cNvPr id="6" name="Picture 5" descr="A close up of a map&#10;&#10;Description automatically generated">
              <a:extLst>
                <a:ext uri="{FF2B5EF4-FFF2-40B4-BE49-F238E27FC236}">
                  <a16:creationId xmlns:a16="http://schemas.microsoft.com/office/drawing/2014/main" id="{056436DC-6823-8545-B2C8-FC98B374030E}"/>
                </a:ext>
              </a:extLst>
            </p:cNvPr>
            <p:cNvPicPr>
              <a:picLocks noChangeAspect="1"/>
            </p:cNvPicPr>
            <p:nvPr/>
          </p:nvPicPr>
          <p:blipFill>
            <a:blip r:embed="rId2"/>
            <a:stretch>
              <a:fillRect/>
            </a:stretch>
          </p:blipFill>
          <p:spPr>
            <a:xfrm>
              <a:off x="4767263" y="1371600"/>
              <a:ext cx="3919537" cy="3547180"/>
            </a:xfrm>
            <a:prstGeom prst="rect">
              <a:avLst/>
            </a:prstGeom>
            <a:noFill/>
          </p:spPr>
        </p:pic>
        <p:sp>
          <p:nvSpPr>
            <p:cNvPr id="7" name="TextBox 6">
              <a:extLst>
                <a:ext uri="{FF2B5EF4-FFF2-40B4-BE49-F238E27FC236}">
                  <a16:creationId xmlns:a16="http://schemas.microsoft.com/office/drawing/2014/main" id="{DD18AF62-5FE1-C746-933F-9AD0D1747CA6}"/>
                </a:ext>
              </a:extLst>
            </p:cNvPr>
            <p:cNvSpPr txBox="1"/>
            <p:nvPr/>
          </p:nvSpPr>
          <p:spPr>
            <a:xfrm>
              <a:off x="6644294" y="5299011"/>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cxnSp>
          <p:nvCxnSpPr>
            <p:cNvPr id="8" name="Straight Arrow Connector 7">
              <a:extLst>
                <a:ext uri="{FF2B5EF4-FFF2-40B4-BE49-F238E27FC236}">
                  <a16:creationId xmlns:a16="http://schemas.microsoft.com/office/drawing/2014/main" id="{5BDFACBE-754A-0247-90D1-ADFD6EA79323}"/>
                </a:ext>
              </a:extLst>
            </p:cNvPr>
            <p:cNvCxnSpPr>
              <a:cxnSpLocks/>
            </p:cNvCxnSpPr>
            <p:nvPr/>
          </p:nvCxnSpPr>
          <p:spPr>
            <a:xfrm>
              <a:off x="5867400" y="2305242"/>
              <a:ext cx="0" cy="2190558"/>
            </a:xfrm>
            <a:prstGeom prst="straightConnector1">
              <a:avLst/>
            </a:prstGeom>
            <a:ln>
              <a:solidFill>
                <a:schemeClr val="accent2"/>
              </a:solidFill>
              <a:prstDash val="dash"/>
              <a:tailEnd type="non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2020AE9A-D67B-0243-93B8-B33CB7ADE94D}"/>
                </a:ext>
              </a:extLst>
            </p:cNvPr>
            <p:cNvCxnSpPr>
              <a:cxnSpLocks/>
            </p:cNvCxnSpPr>
            <p:nvPr/>
          </p:nvCxnSpPr>
          <p:spPr>
            <a:xfrm>
              <a:off x="5943600" y="3221951"/>
              <a:ext cx="32004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CE7EE188-EC02-F54D-80C9-AB5FE52526C8}"/>
                </a:ext>
              </a:extLst>
            </p:cNvPr>
            <p:cNvCxnSpPr>
              <a:cxnSpLocks/>
            </p:cNvCxnSpPr>
            <p:nvPr/>
          </p:nvCxnSpPr>
          <p:spPr>
            <a:xfrm>
              <a:off x="5449824" y="3221951"/>
              <a:ext cx="320040" cy="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55139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7891-3BFD-A345-AABC-C264B4624F8A}"/>
              </a:ext>
            </a:extLst>
          </p:cNvPr>
          <p:cNvSpPr>
            <a:spLocks noGrp="1"/>
          </p:cNvSpPr>
          <p:nvPr>
            <p:ph type="title"/>
          </p:nvPr>
        </p:nvSpPr>
        <p:spPr>
          <a:xfrm>
            <a:off x="1130300" y="100014"/>
            <a:ext cx="6870700" cy="657225"/>
          </a:xfrm>
        </p:spPr>
        <p:txBody>
          <a:bodyPr wrap="square" anchor="ctr">
            <a:normAutofit/>
          </a:bodyPr>
          <a:lstStyle/>
          <a:p>
            <a:r>
              <a:rPr lang="en-US" dirty="0"/>
              <a:t>Clean vs complete samples</a:t>
            </a:r>
          </a:p>
        </p:txBody>
      </p:sp>
      <p:sp>
        <p:nvSpPr>
          <p:cNvPr id="3" name="Content Placeholder 2">
            <a:extLst>
              <a:ext uri="{FF2B5EF4-FFF2-40B4-BE49-F238E27FC236}">
                <a16:creationId xmlns:a16="http://schemas.microsoft.com/office/drawing/2014/main" id="{7ED9CDF6-214D-8040-9D53-E112ACF4A1D0}"/>
              </a:ext>
            </a:extLst>
          </p:cNvPr>
          <p:cNvSpPr>
            <a:spLocks noGrp="1"/>
          </p:cNvSpPr>
          <p:nvPr>
            <p:ph sz="half" idx="1"/>
          </p:nvPr>
        </p:nvSpPr>
        <p:spPr>
          <a:xfrm>
            <a:off x="625475" y="1257301"/>
            <a:ext cx="3919538" cy="5027613"/>
          </a:xfrm>
        </p:spPr>
        <p:txBody>
          <a:bodyPr wrap="square" anchor="t">
            <a:normAutofit/>
          </a:bodyPr>
          <a:lstStyle/>
          <a:p>
            <a:pPr>
              <a:lnSpc>
                <a:spcPct val="90000"/>
              </a:lnSpc>
            </a:pPr>
            <a:r>
              <a:rPr lang="en-US" sz="2000" dirty="0"/>
              <a:t>The problem of the choice of the threshold can be expressed in terms of the clean vs complete catalogs</a:t>
            </a:r>
          </a:p>
          <a:p>
            <a:pPr>
              <a:lnSpc>
                <a:spcPct val="90000"/>
              </a:lnSpc>
            </a:pPr>
            <a:r>
              <a:rPr lang="en-US" sz="2000" dirty="0">
                <a:solidFill>
                  <a:schemeClr val="tx1"/>
                </a:solidFill>
              </a:rPr>
              <a:t>Clean – high threshold – we allow as few spurious sources as it is possible</a:t>
            </a:r>
          </a:p>
          <a:p>
            <a:pPr lvl="1">
              <a:lnSpc>
                <a:spcPct val="90000"/>
              </a:lnSpc>
            </a:pPr>
            <a:r>
              <a:rPr lang="en-US" sz="1400" dirty="0">
                <a:solidFill>
                  <a:schemeClr val="tx1"/>
                </a:solidFill>
              </a:rPr>
              <a:t>But lose many real sources</a:t>
            </a:r>
          </a:p>
          <a:p>
            <a:pPr lvl="1">
              <a:lnSpc>
                <a:spcPct val="90000"/>
              </a:lnSpc>
            </a:pPr>
            <a:r>
              <a:rPr lang="en-US" sz="1400" dirty="0">
                <a:solidFill>
                  <a:schemeClr val="tx1"/>
                </a:solidFill>
              </a:rPr>
              <a:t>Good for finding average properties in a class, e.g., cutoff energy of pulsars</a:t>
            </a:r>
          </a:p>
          <a:p>
            <a:pPr>
              <a:lnSpc>
                <a:spcPct val="90000"/>
              </a:lnSpc>
            </a:pPr>
            <a:r>
              <a:rPr lang="en-US" sz="1800" dirty="0"/>
              <a:t>Complete – low threshold – include as many sources as possible</a:t>
            </a:r>
          </a:p>
          <a:p>
            <a:pPr lvl="1">
              <a:lnSpc>
                <a:spcPct val="90000"/>
              </a:lnSpc>
            </a:pPr>
            <a:r>
              <a:rPr lang="en-US" sz="1400" dirty="0">
                <a:solidFill>
                  <a:schemeClr val="tx1"/>
                </a:solidFill>
              </a:rPr>
              <a:t>But also include many spurious sources</a:t>
            </a:r>
          </a:p>
          <a:p>
            <a:pPr lvl="1">
              <a:lnSpc>
                <a:spcPct val="90000"/>
              </a:lnSpc>
            </a:pPr>
            <a:r>
              <a:rPr lang="en-US" sz="1400" dirty="0">
                <a:solidFill>
                  <a:schemeClr val="tx1"/>
                </a:solidFill>
              </a:rPr>
              <a:t>Good for finding anomalies, strange sources, new physics – we don’t want to miss anything albeit at the expense of more noisy data</a:t>
            </a:r>
          </a:p>
        </p:txBody>
      </p:sp>
      <p:sp>
        <p:nvSpPr>
          <p:cNvPr id="4" name="Slide Number Placeholder 3">
            <a:extLst>
              <a:ext uri="{FF2B5EF4-FFF2-40B4-BE49-F238E27FC236}">
                <a16:creationId xmlns:a16="http://schemas.microsoft.com/office/drawing/2014/main" id="{D3E5A0E6-541A-934A-BC17-F58B1FBC945D}"/>
              </a:ext>
            </a:extLst>
          </p:cNvPr>
          <p:cNvSpPr>
            <a:spLocks noGrp="1"/>
          </p:cNvSpPr>
          <p:nvPr>
            <p:ph type="sldNum" sz="quarter" idx="12"/>
          </p:nvPr>
        </p:nvSpPr>
        <p:spPr>
          <a:xfrm>
            <a:off x="6553200" y="6356351"/>
            <a:ext cx="2133600" cy="365125"/>
          </a:xfrm>
        </p:spPr>
        <p:txBody>
          <a:bodyPr wrap="square" anchor="ctr">
            <a:normAutofit/>
          </a:bodyPr>
          <a:lstStyle/>
          <a:p>
            <a:pPr>
              <a:spcAft>
                <a:spcPts val="600"/>
              </a:spcAft>
            </a:pPr>
            <a:fld id="{2BE1FEC3-8823-1349-926D-AB6C326E7D50}" type="slidenum">
              <a:rPr lang="en-US" smtClean="0"/>
              <a:pPr>
                <a:spcAft>
                  <a:spcPts val="600"/>
                </a:spcAft>
              </a:pPr>
              <a:t>9</a:t>
            </a:fld>
            <a:endParaRPr lang="en-US"/>
          </a:p>
        </p:txBody>
      </p:sp>
      <p:sp>
        <p:nvSpPr>
          <p:cNvPr id="5" name="Footer Placeholder 4">
            <a:extLst>
              <a:ext uri="{FF2B5EF4-FFF2-40B4-BE49-F238E27FC236}">
                <a16:creationId xmlns:a16="http://schemas.microsoft.com/office/drawing/2014/main" id="{6CA3D69E-E5B2-FA46-A2EE-59A932E5D0D4}"/>
              </a:ext>
            </a:extLst>
          </p:cNvPr>
          <p:cNvSpPr>
            <a:spLocks noGrp="1"/>
          </p:cNvSpPr>
          <p:nvPr>
            <p:ph type="ftr" sz="quarter" idx="3"/>
          </p:nvPr>
        </p:nvSpPr>
        <p:spPr>
          <a:xfrm>
            <a:off x="3124200" y="6400801"/>
            <a:ext cx="2895600" cy="365125"/>
          </a:xfrm>
        </p:spPr>
        <p:txBody>
          <a:bodyPr wrap="square" anchor="ctr">
            <a:normAutofit/>
          </a:bodyPr>
          <a:lstStyle/>
          <a:p>
            <a:pPr>
              <a:spcAft>
                <a:spcPts val="600"/>
              </a:spcAft>
            </a:pPr>
            <a:r>
              <a:rPr lang="en-US"/>
              <a:t>Dmitry Malyshev, Probabilistic catalogs</a:t>
            </a:r>
            <a:endParaRPr lang="en-US" dirty="0"/>
          </a:p>
        </p:txBody>
      </p:sp>
      <p:grpSp>
        <p:nvGrpSpPr>
          <p:cNvPr id="16" name="Group 15">
            <a:extLst>
              <a:ext uri="{FF2B5EF4-FFF2-40B4-BE49-F238E27FC236}">
                <a16:creationId xmlns:a16="http://schemas.microsoft.com/office/drawing/2014/main" id="{A190E9E6-E753-0D4A-9ECA-0E870BBA2716}"/>
              </a:ext>
            </a:extLst>
          </p:cNvPr>
          <p:cNvGrpSpPr/>
          <p:nvPr/>
        </p:nvGrpSpPr>
        <p:grpSpPr>
          <a:xfrm>
            <a:off x="4767263" y="1371600"/>
            <a:ext cx="3919537" cy="4265965"/>
            <a:chOff x="4767263" y="1371600"/>
            <a:chExt cx="3919537" cy="4265965"/>
          </a:xfrm>
        </p:grpSpPr>
        <p:pic>
          <p:nvPicPr>
            <p:cNvPr id="6" name="Picture 5" descr="A close up of a map&#10;&#10;Description automatically generated">
              <a:extLst>
                <a:ext uri="{FF2B5EF4-FFF2-40B4-BE49-F238E27FC236}">
                  <a16:creationId xmlns:a16="http://schemas.microsoft.com/office/drawing/2014/main" id="{056436DC-6823-8545-B2C8-FC98B374030E}"/>
                </a:ext>
              </a:extLst>
            </p:cNvPr>
            <p:cNvPicPr>
              <a:picLocks noChangeAspect="1"/>
            </p:cNvPicPr>
            <p:nvPr/>
          </p:nvPicPr>
          <p:blipFill>
            <a:blip r:embed="rId2"/>
            <a:stretch>
              <a:fillRect/>
            </a:stretch>
          </p:blipFill>
          <p:spPr>
            <a:xfrm>
              <a:off x="4767263" y="1371600"/>
              <a:ext cx="3919537" cy="3547180"/>
            </a:xfrm>
            <a:prstGeom prst="rect">
              <a:avLst/>
            </a:prstGeom>
            <a:noFill/>
          </p:spPr>
        </p:pic>
        <p:sp>
          <p:nvSpPr>
            <p:cNvPr id="7" name="TextBox 6">
              <a:extLst>
                <a:ext uri="{FF2B5EF4-FFF2-40B4-BE49-F238E27FC236}">
                  <a16:creationId xmlns:a16="http://schemas.microsoft.com/office/drawing/2014/main" id="{DD18AF62-5FE1-C746-933F-9AD0D1747CA6}"/>
                </a:ext>
              </a:extLst>
            </p:cNvPr>
            <p:cNvSpPr txBox="1"/>
            <p:nvPr/>
          </p:nvSpPr>
          <p:spPr>
            <a:xfrm>
              <a:off x="6644294" y="5299011"/>
              <a:ext cx="1874231" cy="338554"/>
            </a:xfrm>
            <a:prstGeom prst="rect">
              <a:avLst/>
            </a:prstGeom>
            <a:noFill/>
          </p:spPr>
          <p:txBody>
            <a:bodyPr wrap="none" rtlCol="0">
              <a:spAutoFit/>
            </a:bodyPr>
            <a:lstStyle/>
            <a:p>
              <a:r>
                <a:rPr lang="en-US" sz="1600" dirty="0" err="1">
                  <a:solidFill>
                    <a:srgbClr val="920101"/>
                  </a:solidFill>
                </a:rPr>
                <a:t>Acero</a:t>
              </a:r>
              <a:r>
                <a:rPr lang="en-US" sz="1600" dirty="0">
                  <a:solidFill>
                    <a:srgbClr val="920101"/>
                  </a:solidFill>
                </a:rPr>
                <a:t> et al. (2015)</a:t>
              </a:r>
            </a:p>
          </p:txBody>
        </p:sp>
        <p:cxnSp>
          <p:nvCxnSpPr>
            <p:cNvPr id="8" name="Straight Arrow Connector 7">
              <a:extLst>
                <a:ext uri="{FF2B5EF4-FFF2-40B4-BE49-F238E27FC236}">
                  <a16:creationId xmlns:a16="http://schemas.microsoft.com/office/drawing/2014/main" id="{5BDFACBE-754A-0247-90D1-ADFD6EA79323}"/>
                </a:ext>
              </a:extLst>
            </p:cNvPr>
            <p:cNvCxnSpPr>
              <a:cxnSpLocks/>
            </p:cNvCxnSpPr>
            <p:nvPr/>
          </p:nvCxnSpPr>
          <p:spPr>
            <a:xfrm>
              <a:off x="5867400" y="2305242"/>
              <a:ext cx="0" cy="2190558"/>
            </a:xfrm>
            <a:prstGeom prst="straightConnector1">
              <a:avLst/>
            </a:prstGeom>
            <a:ln>
              <a:solidFill>
                <a:schemeClr val="accent2"/>
              </a:solidFill>
              <a:prstDash val="dash"/>
              <a:tailEnd type="non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2020AE9A-D67B-0243-93B8-B33CB7ADE94D}"/>
                </a:ext>
              </a:extLst>
            </p:cNvPr>
            <p:cNvCxnSpPr>
              <a:cxnSpLocks/>
            </p:cNvCxnSpPr>
            <p:nvPr/>
          </p:nvCxnSpPr>
          <p:spPr>
            <a:xfrm>
              <a:off x="5943600" y="3221951"/>
              <a:ext cx="32004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CE7EE188-EC02-F54D-80C9-AB5FE52526C8}"/>
                </a:ext>
              </a:extLst>
            </p:cNvPr>
            <p:cNvCxnSpPr>
              <a:cxnSpLocks/>
            </p:cNvCxnSpPr>
            <p:nvPr/>
          </p:nvCxnSpPr>
          <p:spPr>
            <a:xfrm>
              <a:off x="5449824" y="3221951"/>
              <a:ext cx="320040" cy="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561226988"/>
      </p:ext>
    </p:extLst>
  </p:cSld>
  <p:clrMapOvr>
    <a:masterClrMapping/>
  </p:clrMapOvr>
  <p:transition/>
</p:sld>
</file>

<file path=ppt/theme/theme1.xml><?xml version="1.0" encoding="utf-8"?>
<a:theme xmlns:a="http://schemas.openxmlformats.org/drawingml/2006/main" name="Fermi">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TotalTime>
  <Words>1933</Words>
  <Application>Microsoft Macintosh PowerPoint</Application>
  <PresentationFormat>On-screen Show (4:3)</PresentationFormat>
  <Paragraphs>232</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Fermi</vt:lpstr>
      <vt:lpstr>PowerPoint Presentation</vt:lpstr>
      <vt:lpstr>Plan</vt:lpstr>
      <vt:lpstr>Motivation I</vt:lpstr>
      <vt:lpstr>Motivation I</vt:lpstr>
      <vt:lpstr>Motivation II</vt:lpstr>
      <vt:lpstr>Motivation II</vt:lpstr>
      <vt:lpstr>Reasons for missing sources</vt:lpstr>
      <vt:lpstr>What can we do?</vt:lpstr>
      <vt:lpstr>Clean vs complete samples</vt:lpstr>
      <vt:lpstr>Clean and complete samples?</vt:lpstr>
      <vt:lpstr>Probabilistic catalogs and machine learning</vt:lpstr>
      <vt:lpstr>Training of algorithms: general steps</vt:lpstr>
      <vt:lpstr>RF: optimization of meta-parameters</vt:lpstr>
      <vt:lpstr>Visualization of classification</vt:lpstr>
      <vt:lpstr>RF domains with fewer parameters</vt:lpstr>
      <vt:lpstr>Meta-parameters for BDTs</vt:lpstr>
      <vt:lpstr>Domains for BDTs</vt:lpstr>
      <vt:lpstr>Logistic regression</vt:lpstr>
      <vt:lpstr>Domains for LR</vt:lpstr>
      <vt:lpstr>Neural networks</vt:lpstr>
      <vt:lpstr>NN meta-parameters</vt:lpstr>
      <vt:lpstr>NN domains</vt:lpstr>
      <vt:lpstr>Selected ML algorithms</vt:lpstr>
      <vt:lpstr>Probabilistic catalog</vt:lpstr>
      <vt:lpstr>Comparison with 4FGL</vt:lpstr>
      <vt:lpstr>Comparison with 4FGL</vt:lpstr>
      <vt:lpstr>Current /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ve00vace</dc:creator>
  <cp:lastModifiedBy>ve00vace</cp:lastModifiedBy>
  <cp:revision>37</cp:revision>
  <dcterms:created xsi:type="dcterms:W3CDTF">2020-06-24T13:27:29Z</dcterms:created>
  <dcterms:modified xsi:type="dcterms:W3CDTF">2020-06-24T17:34:06Z</dcterms:modified>
</cp:coreProperties>
</file>